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5" r:id="rId5"/>
    <p:sldId id="260" r:id="rId6"/>
    <p:sldId id="266" r:id="rId7"/>
    <p:sldId id="271" r:id="rId8"/>
    <p:sldId id="274" r:id="rId9"/>
    <p:sldId id="275" r:id="rId10"/>
    <p:sldId id="276" r:id="rId11"/>
    <p:sldId id="277" r:id="rId12"/>
    <p:sldId id="278" r:id="rId13"/>
    <p:sldId id="273" r:id="rId14"/>
    <p:sldId id="261" r:id="rId15"/>
    <p:sldId id="262" r:id="rId16"/>
    <p:sldId id="272" r:id="rId17"/>
    <p:sldId id="263" r:id="rId18"/>
    <p:sldId id="264"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 id="302" r:id="rId43"/>
    <p:sldId id="304" r:id="rId44"/>
    <p:sldId id="305" r:id="rId45"/>
    <p:sldId id="306" r:id="rId46"/>
    <p:sldId id="307" r:id="rId47"/>
    <p:sldId id="308" r:id="rId48"/>
    <p:sldId id="309" r:id="rId49"/>
    <p:sldId id="303"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81" d="100"/>
          <a:sy n="81" d="100"/>
        </p:scale>
        <p:origin x="75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AACED-140D-08DF-B74E-A9158E878A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5F41F27-B074-A6DC-7863-C6D395667B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A74E29D-85F0-B046-FCC0-1C3097AF2C7F}"/>
              </a:ext>
            </a:extLst>
          </p:cNvPr>
          <p:cNvSpPr>
            <a:spLocks noGrp="1"/>
          </p:cNvSpPr>
          <p:nvPr>
            <p:ph type="dt" sz="half" idx="10"/>
          </p:nvPr>
        </p:nvSpPr>
        <p:spPr/>
        <p:txBody>
          <a:bodyPr/>
          <a:lstStyle/>
          <a:p>
            <a:fld id="{C3414B48-B1B8-4206-8CC1-8E2E0AE35C8D}" type="datetimeFigureOut">
              <a:rPr lang="en-IN" smtClean="0"/>
              <a:t>30-10-2024</a:t>
            </a:fld>
            <a:endParaRPr lang="en-IN"/>
          </a:p>
        </p:txBody>
      </p:sp>
      <p:sp>
        <p:nvSpPr>
          <p:cNvPr id="5" name="Footer Placeholder 4">
            <a:extLst>
              <a:ext uri="{FF2B5EF4-FFF2-40B4-BE49-F238E27FC236}">
                <a16:creationId xmlns:a16="http://schemas.microsoft.com/office/drawing/2014/main" id="{A98E8E6E-0ED1-69DB-66C5-169F529420E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5510DE2-DC8B-F8A3-8675-A896FD9D6EEA}"/>
              </a:ext>
            </a:extLst>
          </p:cNvPr>
          <p:cNvSpPr>
            <a:spLocks noGrp="1"/>
          </p:cNvSpPr>
          <p:nvPr>
            <p:ph type="sldNum" sz="quarter" idx="12"/>
          </p:nvPr>
        </p:nvSpPr>
        <p:spPr/>
        <p:txBody>
          <a:bodyPr/>
          <a:lstStyle/>
          <a:p>
            <a:fld id="{7EC5EC40-6019-4664-9DBD-BD856E9BCDD4}" type="slidenum">
              <a:rPr lang="en-IN" smtClean="0"/>
              <a:t>‹#›</a:t>
            </a:fld>
            <a:endParaRPr lang="en-IN"/>
          </a:p>
        </p:txBody>
      </p:sp>
    </p:spTree>
    <p:extLst>
      <p:ext uri="{BB962C8B-B14F-4D97-AF65-F5344CB8AC3E}">
        <p14:creationId xmlns:p14="http://schemas.microsoft.com/office/powerpoint/2010/main" val="9839707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C6BFF-1EA4-D55F-922B-9BD17C45B92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E9E99C7-2F65-4F25-8556-CCFB4E0E4F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AC5BCAD-6BB5-DA3E-4B88-FF1C2358A2E7}"/>
              </a:ext>
            </a:extLst>
          </p:cNvPr>
          <p:cNvSpPr>
            <a:spLocks noGrp="1"/>
          </p:cNvSpPr>
          <p:nvPr>
            <p:ph type="dt" sz="half" idx="10"/>
          </p:nvPr>
        </p:nvSpPr>
        <p:spPr/>
        <p:txBody>
          <a:bodyPr/>
          <a:lstStyle/>
          <a:p>
            <a:fld id="{C3414B48-B1B8-4206-8CC1-8E2E0AE35C8D}" type="datetimeFigureOut">
              <a:rPr lang="en-IN" smtClean="0"/>
              <a:t>30-10-2024</a:t>
            </a:fld>
            <a:endParaRPr lang="en-IN"/>
          </a:p>
        </p:txBody>
      </p:sp>
      <p:sp>
        <p:nvSpPr>
          <p:cNvPr id="5" name="Footer Placeholder 4">
            <a:extLst>
              <a:ext uri="{FF2B5EF4-FFF2-40B4-BE49-F238E27FC236}">
                <a16:creationId xmlns:a16="http://schemas.microsoft.com/office/drawing/2014/main" id="{58B4DB1E-532A-57B8-3A47-9D597BA63A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6C45268-9174-8757-D0F7-CA43DA5361FF}"/>
              </a:ext>
            </a:extLst>
          </p:cNvPr>
          <p:cNvSpPr>
            <a:spLocks noGrp="1"/>
          </p:cNvSpPr>
          <p:nvPr>
            <p:ph type="sldNum" sz="quarter" idx="12"/>
          </p:nvPr>
        </p:nvSpPr>
        <p:spPr/>
        <p:txBody>
          <a:bodyPr/>
          <a:lstStyle/>
          <a:p>
            <a:fld id="{7EC5EC40-6019-4664-9DBD-BD856E9BCDD4}" type="slidenum">
              <a:rPr lang="en-IN" smtClean="0"/>
              <a:t>‹#›</a:t>
            </a:fld>
            <a:endParaRPr lang="en-IN"/>
          </a:p>
        </p:txBody>
      </p:sp>
    </p:spTree>
    <p:extLst>
      <p:ext uri="{BB962C8B-B14F-4D97-AF65-F5344CB8AC3E}">
        <p14:creationId xmlns:p14="http://schemas.microsoft.com/office/powerpoint/2010/main" val="2832171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7A1816-429F-0285-B56A-D051702DA2C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F5403EE-FFD3-4B1D-8F47-7CA870C1D7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8929C0C-AD0C-6EA1-398A-EA1EF2155BC3}"/>
              </a:ext>
            </a:extLst>
          </p:cNvPr>
          <p:cNvSpPr>
            <a:spLocks noGrp="1"/>
          </p:cNvSpPr>
          <p:nvPr>
            <p:ph type="dt" sz="half" idx="10"/>
          </p:nvPr>
        </p:nvSpPr>
        <p:spPr/>
        <p:txBody>
          <a:bodyPr/>
          <a:lstStyle/>
          <a:p>
            <a:fld id="{C3414B48-B1B8-4206-8CC1-8E2E0AE35C8D}" type="datetimeFigureOut">
              <a:rPr lang="en-IN" smtClean="0"/>
              <a:t>30-10-2024</a:t>
            </a:fld>
            <a:endParaRPr lang="en-IN"/>
          </a:p>
        </p:txBody>
      </p:sp>
      <p:sp>
        <p:nvSpPr>
          <p:cNvPr id="5" name="Footer Placeholder 4">
            <a:extLst>
              <a:ext uri="{FF2B5EF4-FFF2-40B4-BE49-F238E27FC236}">
                <a16:creationId xmlns:a16="http://schemas.microsoft.com/office/drawing/2014/main" id="{52560C6E-C2E6-E4DA-BEAA-2C945E25C67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CCC0D1F-DD0B-0C84-9EC9-329AE01ABA07}"/>
              </a:ext>
            </a:extLst>
          </p:cNvPr>
          <p:cNvSpPr>
            <a:spLocks noGrp="1"/>
          </p:cNvSpPr>
          <p:nvPr>
            <p:ph type="sldNum" sz="quarter" idx="12"/>
          </p:nvPr>
        </p:nvSpPr>
        <p:spPr/>
        <p:txBody>
          <a:bodyPr/>
          <a:lstStyle/>
          <a:p>
            <a:fld id="{7EC5EC40-6019-4664-9DBD-BD856E9BCDD4}" type="slidenum">
              <a:rPr lang="en-IN" smtClean="0"/>
              <a:t>‹#›</a:t>
            </a:fld>
            <a:endParaRPr lang="en-IN"/>
          </a:p>
        </p:txBody>
      </p:sp>
    </p:spTree>
    <p:extLst>
      <p:ext uri="{BB962C8B-B14F-4D97-AF65-F5344CB8AC3E}">
        <p14:creationId xmlns:p14="http://schemas.microsoft.com/office/powerpoint/2010/main" val="1718613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8E362-6831-0DF6-8E29-18E0D4D5142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E0956BF-919E-C3FE-927E-9E321DA6C9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5CA1C54-FAE8-7851-F214-E7C5ECE68438}"/>
              </a:ext>
            </a:extLst>
          </p:cNvPr>
          <p:cNvSpPr>
            <a:spLocks noGrp="1"/>
          </p:cNvSpPr>
          <p:nvPr>
            <p:ph type="dt" sz="half" idx="10"/>
          </p:nvPr>
        </p:nvSpPr>
        <p:spPr/>
        <p:txBody>
          <a:bodyPr/>
          <a:lstStyle/>
          <a:p>
            <a:fld id="{C3414B48-B1B8-4206-8CC1-8E2E0AE35C8D}" type="datetimeFigureOut">
              <a:rPr lang="en-IN" smtClean="0"/>
              <a:t>30-10-2024</a:t>
            </a:fld>
            <a:endParaRPr lang="en-IN"/>
          </a:p>
        </p:txBody>
      </p:sp>
      <p:sp>
        <p:nvSpPr>
          <p:cNvPr id="5" name="Footer Placeholder 4">
            <a:extLst>
              <a:ext uri="{FF2B5EF4-FFF2-40B4-BE49-F238E27FC236}">
                <a16:creationId xmlns:a16="http://schemas.microsoft.com/office/drawing/2014/main" id="{5B53A372-5B90-EB5F-D867-92332E68822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6110009-0357-CDEA-EF82-F1D2E2A3D829}"/>
              </a:ext>
            </a:extLst>
          </p:cNvPr>
          <p:cNvSpPr>
            <a:spLocks noGrp="1"/>
          </p:cNvSpPr>
          <p:nvPr>
            <p:ph type="sldNum" sz="quarter" idx="12"/>
          </p:nvPr>
        </p:nvSpPr>
        <p:spPr/>
        <p:txBody>
          <a:bodyPr/>
          <a:lstStyle/>
          <a:p>
            <a:fld id="{7EC5EC40-6019-4664-9DBD-BD856E9BCDD4}" type="slidenum">
              <a:rPr lang="en-IN" smtClean="0"/>
              <a:t>‹#›</a:t>
            </a:fld>
            <a:endParaRPr lang="en-IN"/>
          </a:p>
        </p:txBody>
      </p:sp>
    </p:spTree>
    <p:extLst>
      <p:ext uri="{BB962C8B-B14F-4D97-AF65-F5344CB8AC3E}">
        <p14:creationId xmlns:p14="http://schemas.microsoft.com/office/powerpoint/2010/main" val="125757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62FCD-4D3E-F319-DEFF-BB84FA40CE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2695C3E-CC2A-2665-C848-C75B24B1F3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8F1C8D-0856-26A4-3B75-1F8B94BB9DD6}"/>
              </a:ext>
            </a:extLst>
          </p:cNvPr>
          <p:cNvSpPr>
            <a:spLocks noGrp="1"/>
          </p:cNvSpPr>
          <p:nvPr>
            <p:ph type="dt" sz="half" idx="10"/>
          </p:nvPr>
        </p:nvSpPr>
        <p:spPr/>
        <p:txBody>
          <a:bodyPr/>
          <a:lstStyle/>
          <a:p>
            <a:fld id="{C3414B48-B1B8-4206-8CC1-8E2E0AE35C8D}" type="datetimeFigureOut">
              <a:rPr lang="en-IN" smtClean="0"/>
              <a:t>30-10-2024</a:t>
            </a:fld>
            <a:endParaRPr lang="en-IN"/>
          </a:p>
        </p:txBody>
      </p:sp>
      <p:sp>
        <p:nvSpPr>
          <p:cNvPr id="5" name="Footer Placeholder 4">
            <a:extLst>
              <a:ext uri="{FF2B5EF4-FFF2-40B4-BE49-F238E27FC236}">
                <a16:creationId xmlns:a16="http://schemas.microsoft.com/office/drawing/2014/main" id="{5AB29F13-4389-8B2B-9206-009A65E17D3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8377AC0-C8A6-6E95-D760-77150CAF653B}"/>
              </a:ext>
            </a:extLst>
          </p:cNvPr>
          <p:cNvSpPr>
            <a:spLocks noGrp="1"/>
          </p:cNvSpPr>
          <p:nvPr>
            <p:ph type="sldNum" sz="quarter" idx="12"/>
          </p:nvPr>
        </p:nvSpPr>
        <p:spPr/>
        <p:txBody>
          <a:bodyPr/>
          <a:lstStyle/>
          <a:p>
            <a:fld id="{7EC5EC40-6019-4664-9DBD-BD856E9BCDD4}" type="slidenum">
              <a:rPr lang="en-IN" smtClean="0"/>
              <a:t>‹#›</a:t>
            </a:fld>
            <a:endParaRPr lang="en-IN"/>
          </a:p>
        </p:txBody>
      </p:sp>
    </p:spTree>
    <p:extLst>
      <p:ext uri="{BB962C8B-B14F-4D97-AF65-F5344CB8AC3E}">
        <p14:creationId xmlns:p14="http://schemas.microsoft.com/office/powerpoint/2010/main" val="3886829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68276-A907-2B6E-ADA8-0917380F3B2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506089A-D431-EB3C-6F49-1F965EE2E5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97D57A9-AF21-4C75-943E-0EEA607C86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126E753-9BE5-3B19-678F-516415C44342}"/>
              </a:ext>
            </a:extLst>
          </p:cNvPr>
          <p:cNvSpPr>
            <a:spLocks noGrp="1"/>
          </p:cNvSpPr>
          <p:nvPr>
            <p:ph type="dt" sz="half" idx="10"/>
          </p:nvPr>
        </p:nvSpPr>
        <p:spPr/>
        <p:txBody>
          <a:bodyPr/>
          <a:lstStyle/>
          <a:p>
            <a:fld id="{C3414B48-B1B8-4206-8CC1-8E2E0AE35C8D}" type="datetimeFigureOut">
              <a:rPr lang="en-IN" smtClean="0"/>
              <a:t>30-10-2024</a:t>
            </a:fld>
            <a:endParaRPr lang="en-IN"/>
          </a:p>
        </p:txBody>
      </p:sp>
      <p:sp>
        <p:nvSpPr>
          <p:cNvPr id="6" name="Footer Placeholder 5">
            <a:extLst>
              <a:ext uri="{FF2B5EF4-FFF2-40B4-BE49-F238E27FC236}">
                <a16:creationId xmlns:a16="http://schemas.microsoft.com/office/drawing/2014/main" id="{112E17A3-8F14-E8D6-0832-E00848785F7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B1B383D-C446-0932-3A6C-1895D52D6A9C}"/>
              </a:ext>
            </a:extLst>
          </p:cNvPr>
          <p:cNvSpPr>
            <a:spLocks noGrp="1"/>
          </p:cNvSpPr>
          <p:nvPr>
            <p:ph type="sldNum" sz="quarter" idx="12"/>
          </p:nvPr>
        </p:nvSpPr>
        <p:spPr/>
        <p:txBody>
          <a:bodyPr/>
          <a:lstStyle/>
          <a:p>
            <a:fld id="{7EC5EC40-6019-4664-9DBD-BD856E9BCDD4}" type="slidenum">
              <a:rPr lang="en-IN" smtClean="0"/>
              <a:t>‹#›</a:t>
            </a:fld>
            <a:endParaRPr lang="en-IN"/>
          </a:p>
        </p:txBody>
      </p:sp>
    </p:spTree>
    <p:extLst>
      <p:ext uri="{BB962C8B-B14F-4D97-AF65-F5344CB8AC3E}">
        <p14:creationId xmlns:p14="http://schemas.microsoft.com/office/powerpoint/2010/main" val="246147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2D339-289B-35A8-2E7C-76C1D042668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EE07090-81C1-94C2-013F-8F271D08B8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DB1098-0100-36DD-5103-A4F0C3D622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6439363-C5F5-0EEC-7DFA-A52937B4C3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6DF4FB1-4C9D-2AF9-577F-45791104A3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F022A95-EA9F-C8D3-E5E9-8E86CAC015FD}"/>
              </a:ext>
            </a:extLst>
          </p:cNvPr>
          <p:cNvSpPr>
            <a:spLocks noGrp="1"/>
          </p:cNvSpPr>
          <p:nvPr>
            <p:ph type="dt" sz="half" idx="10"/>
          </p:nvPr>
        </p:nvSpPr>
        <p:spPr/>
        <p:txBody>
          <a:bodyPr/>
          <a:lstStyle/>
          <a:p>
            <a:fld id="{C3414B48-B1B8-4206-8CC1-8E2E0AE35C8D}" type="datetimeFigureOut">
              <a:rPr lang="en-IN" smtClean="0"/>
              <a:t>30-10-2024</a:t>
            </a:fld>
            <a:endParaRPr lang="en-IN"/>
          </a:p>
        </p:txBody>
      </p:sp>
      <p:sp>
        <p:nvSpPr>
          <p:cNvPr id="8" name="Footer Placeholder 7">
            <a:extLst>
              <a:ext uri="{FF2B5EF4-FFF2-40B4-BE49-F238E27FC236}">
                <a16:creationId xmlns:a16="http://schemas.microsoft.com/office/drawing/2014/main" id="{872B3290-CB08-726F-1BA1-D5843DA132D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7064A00-BD15-32EF-2937-851BA3B00902}"/>
              </a:ext>
            </a:extLst>
          </p:cNvPr>
          <p:cNvSpPr>
            <a:spLocks noGrp="1"/>
          </p:cNvSpPr>
          <p:nvPr>
            <p:ph type="sldNum" sz="quarter" idx="12"/>
          </p:nvPr>
        </p:nvSpPr>
        <p:spPr/>
        <p:txBody>
          <a:bodyPr/>
          <a:lstStyle/>
          <a:p>
            <a:fld id="{7EC5EC40-6019-4664-9DBD-BD856E9BCDD4}" type="slidenum">
              <a:rPr lang="en-IN" smtClean="0"/>
              <a:t>‹#›</a:t>
            </a:fld>
            <a:endParaRPr lang="en-IN"/>
          </a:p>
        </p:txBody>
      </p:sp>
    </p:spTree>
    <p:extLst>
      <p:ext uri="{BB962C8B-B14F-4D97-AF65-F5344CB8AC3E}">
        <p14:creationId xmlns:p14="http://schemas.microsoft.com/office/powerpoint/2010/main" val="2533842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8D2E9-875D-E908-62F8-ED5C966E74B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A8E0DF8-8807-2EF5-9C53-67723E76EC75}"/>
              </a:ext>
            </a:extLst>
          </p:cNvPr>
          <p:cNvSpPr>
            <a:spLocks noGrp="1"/>
          </p:cNvSpPr>
          <p:nvPr>
            <p:ph type="dt" sz="half" idx="10"/>
          </p:nvPr>
        </p:nvSpPr>
        <p:spPr/>
        <p:txBody>
          <a:bodyPr/>
          <a:lstStyle/>
          <a:p>
            <a:fld id="{C3414B48-B1B8-4206-8CC1-8E2E0AE35C8D}" type="datetimeFigureOut">
              <a:rPr lang="en-IN" smtClean="0"/>
              <a:t>30-10-2024</a:t>
            </a:fld>
            <a:endParaRPr lang="en-IN"/>
          </a:p>
        </p:txBody>
      </p:sp>
      <p:sp>
        <p:nvSpPr>
          <p:cNvPr id="4" name="Footer Placeholder 3">
            <a:extLst>
              <a:ext uri="{FF2B5EF4-FFF2-40B4-BE49-F238E27FC236}">
                <a16:creationId xmlns:a16="http://schemas.microsoft.com/office/drawing/2014/main" id="{AD17417E-9333-E96C-57C8-1AE159A6D09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60487D7-DF65-D966-F3F7-D73C1E7F017D}"/>
              </a:ext>
            </a:extLst>
          </p:cNvPr>
          <p:cNvSpPr>
            <a:spLocks noGrp="1"/>
          </p:cNvSpPr>
          <p:nvPr>
            <p:ph type="sldNum" sz="quarter" idx="12"/>
          </p:nvPr>
        </p:nvSpPr>
        <p:spPr/>
        <p:txBody>
          <a:bodyPr/>
          <a:lstStyle/>
          <a:p>
            <a:fld id="{7EC5EC40-6019-4664-9DBD-BD856E9BCDD4}" type="slidenum">
              <a:rPr lang="en-IN" smtClean="0"/>
              <a:t>‹#›</a:t>
            </a:fld>
            <a:endParaRPr lang="en-IN"/>
          </a:p>
        </p:txBody>
      </p:sp>
    </p:spTree>
    <p:extLst>
      <p:ext uri="{BB962C8B-B14F-4D97-AF65-F5344CB8AC3E}">
        <p14:creationId xmlns:p14="http://schemas.microsoft.com/office/powerpoint/2010/main" val="4102038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661A74-732F-2449-811D-B3B50FDDC244}"/>
              </a:ext>
            </a:extLst>
          </p:cNvPr>
          <p:cNvSpPr>
            <a:spLocks noGrp="1"/>
          </p:cNvSpPr>
          <p:nvPr>
            <p:ph type="dt" sz="half" idx="10"/>
          </p:nvPr>
        </p:nvSpPr>
        <p:spPr/>
        <p:txBody>
          <a:bodyPr/>
          <a:lstStyle/>
          <a:p>
            <a:fld id="{C3414B48-B1B8-4206-8CC1-8E2E0AE35C8D}" type="datetimeFigureOut">
              <a:rPr lang="en-IN" smtClean="0"/>
              <a:t>30-10-2024</a:t>
            </a:fld>
            <a:endParaRPr lang="en-IN"/>
          </a:p>
        </p:txBody>
      </p:sp>
      <p:sp>
        <p:nvSpPr>
          <p:cNvPr id="3" name="Footer Placeholder 2">
            <a:extLst>
              <a:ext uri="{FF2B5EF4-FFF2-40B4-BE49-F238E27FC236}">
                <a16:creationId xmlns:a16="http://schemas.microsoft.com/office/drawing/2014/main" id="{11C8FAA6-A2D9-5111-AB13-44924DD9027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69B555A-EB2D-C505-01CF-6BD571E64A7B}"/>
              </a:ext>
            </a:extLst>
          </p:cNvPr>
          <p:cNvSpPr>
            <a:spLocks noGrp="1"/>
          </p:cNvSpPr>
          <p:nvPr>
            <p:ph type="sldNum" sz="quarter" idx="12"/>
          </p:nvPr>
        </p:nvSpPr>
        <p:spPr/>
        <p:txBody>
          <a:bodyPr/>
          <a:lstStyle/>
          <a:p>
            <a:fld id="{7EC5EC40-6019-4664-9DBD-BD856E9BCDD4}" type="slidenum">
              <a:rPr lang="en-IN" smtClean="0"/>
              <a:t>‹#›</a:t>
            </a:fld>
            <a:endParaRPr lang="en-IN"/>
          </a:p>
        </p:txBody>
      </p:sp>
    </p:spTree>
    <p:extLst>
      <p:ext uri="{BB962C8B-B14F-4D97-AF65-F5344CB8AC3E}">
        <p14:creationId xmlns:p14="http://schemas.microsoft.com/office/powerpoint/2010/main" val="2619343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49909-167B-DB10-0EE7-3E1D36995D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2EBA61E-DEF9-ADBF-F1CD-505A167864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3B3CB44-47D7-E7CF-8A18-81A618E25B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E58F80-F841-73A9-0A20-965DAAEE264B}"/>
              </a:ext>
            </a:extLst>
          </p:cNvPr>
          <p:cNvSpPr>
            <a:spLocks noGrp="1"/>
          </p:cNvSpPr>
          <p:nvPr>
            <p:ph type="dt" sz="half" idx="10"/>
          </p:nvPr>
        </p:nvSpPr>
        <p:spPr/>
        <p:txBody>
          <a:bodyPr/>
          <a:lstStyle/>
          <a:p>
            <a:fld id="{C3414B48-B1B8-4206-8CC1-8E2E0AE35C8D}" type="datetimeFigureOut">
              <a:rPr lang="en-IN" smtClean="0"/>
              <a:t>30-10-2024</a:t>
            </a:fld>
            <a:endParaRPr lang="en-IN"/>
          </a:p>
        </p:txBody>
      </p:sp>
      <p:sp>
        <p:nvSpPr>
          <p:cNvPr id="6" name="Footer Placeholder 5">
            <a:extLst>
              <a:ext uri="{FF2B5EF4-FFF2-40B4-BE49-F238E27FC236}">
                <a16:creationId xmlns:a16="http://schemas.microsoft.com/office/drawing/2014/main" id="{1526F264-26DC-CD1C-4E87-CD94B428AC7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D68B3A7-8FF8-9B06-7C31-7A4CDBD154EE}"/>
              </a:ext>
            </a:extLst>
          </p:cNvPr>
          <p:cNvSpPr>
            <a:spLocks noGrp="1"/>
          </p:cNvSpPr>
          <p:nvPr>
            <p:ph type="sldNum" sz="quarter" idx="12"/>
          </p:nvPr>
        </p:nvSpPr>
        <p:spPr/>
        <p:txBody>
          <a:bodyPr/>
          <a:lstStyle/>
          <a:p>
            <a:fld id="{7EC5EC40-6019-4664-9DBD-BD856E9BCDD4}" type="slidenum">
              <a:rPr lang="en-IN" smtClean="0"/>
              <a:t>‹#›</a:t>
            </a:fld>
            <a:endParaRPr lang="en-IN"/>
          </a:p>
        </p:txBody>
      </p:sp>
    </p:spTree>
    <p:extLst>
      <p:ext uri="{BB962C8B-B14F-4D97-AF65-F5344CB8AC3E}">
        <p14:creationId xmlns:p14="http://schemas.microsoft.com/office/powerpoint/2010/main" val="3941141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9EEAC-CA72-5B79-4A0E-17C67BEEB3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9CF731D-B8E9-8F19-48F8-5E82472000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BC9DBBB-896A-78D2-1ABC-47FCD3CC46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0F2ED8-53F2-4BC0-69E5-D80A8C739C05}"/>
              </a:ext>
            </a:extLst>
          </p:cNvPr>
          <p:cNvSpPr>
            <a:spLocks noGrp="1"/>
          </p:cNvSpPr>
          <p:nvPr>
            <p:ph type="dt" sz="half" idx="10"/>
          </p:nvPr>
        </p:nvSpPr>
        <p:spPr/>
        <p:txBody>
          <a:bodyPr/>
          <a:lstStyle/>
          <a:p>
            <a:fld id="{C3414B48-B1B8-4206-8CC1-8E2E0AE35C8D}" type="datetimeFigureOut">
              <a:rPr lang="en-IN" smtClean="0"/>
              <a:t>30-10-2024</a:t>
            </a:fld>
            <a:endParaRPr lang="en-IN"/>
          </a:p>
        </p:txBody>
      </p:sp>
      <p:sp>
        <p:nvSpPr>
          <p:cNvPr id="6" name="Footer Placeholder 5">
            <a:extLst>
              <a:ext uri="{FF2B5EF4-FFF2-40B4-BE49-F238E27FC236}">
                <a16:creationId xmlns:a16="http://schemas.microsoft.com/office/drawing/2014/main" id="{C739D99E-76B9-454F-9AEE-3C445D8AEB5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5A9118E-4861-4EFD-C35F-E08F7EF81A47}"/>
              </a:ext>
            </a:extLst>
          </p:cNvPr>
          <p:cNvSpPr>
            <a:spLocks noGrp="1"/>
          </p:cNvSpPr>
          <p:nvPr>
            <p:ph type="sldNum" sz="quarter" idx="12"/>
          </p:nvPr>
        </p:nvSpPr>
        <p:spPr/>
        <p:txBody>
          <a:bodyPr/>
          <a:lstStyle/>
          <a:p>
            <a:fld id="{7EC5EC40-6019-4664-9DBD-BD856E9BCDD4}" type="slidenum">
              <a:rPr lang="en-IN" smtClean="0"/>
              <a:t>‹#›</a:t>
            </a:fld>
            <a:endParaRPr lang="en-IN"/>
          </a:p>
        </p:txBody>
      </p:sp>
    </p:spTree>
    <p:extLst>
      <p:ext uri="{BB962C8B-B14F-4D97-AF65-F5344CB8AC3E}">
        <p14:creationId xmlns:p14="http://schemas.microsoft.com/office/powerpoint/2010/main" val="3009426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894503-EE13-9C57-22FC-74A6673C03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DFC0192-19D0-0DF4-CE4D-786C1C6E00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92C1E9E-A108-9D82-4CD9-46696BAE7A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414B48-B1B8-4206-8CC1-8E2E0AE35C8D}" type="datetimeFigureOut">
              <a:rPr lang="en-IN" smtClean="0"/>
              <a:t>30-10-2024</a:t>
            </a:fld>
            <a:endParaRPr lang="en-IN"/>
          </a:p>
        </p:txBody>
      </p:sp>
      <p:sp>
        <p:nvSpPr>
          <p:cNvPr id="5" name="Footer Placeholder 4">
            <a:extLst>
              <a:ext uri="{FF2B5EF4-FFF2-40B4-BE49-F238E27FC236}">
                <a16:creationId xmlns:a16="http://schemas.microsoft.com/office/drawing/2014/main" id="{EFE45575-7E53-F2C7-6695-82631E8088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CFCE4F1-7121-E6CC-5D3F-1B79C3DB1F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C5EC40-6019-4664-9DBD-BD856E9BCDD4}" type="slidenum">
              <a:rPr lang="en-IN" smtClean="0"/>
              <a:t>‹#›</a:t>
            </a:fld>
            <a:endParaRPr lang="en-IN"/>
          </a:p>
        </p:txBody>
      </p:sp>
    </p:spTree>
    <p:extLst>
      <p:ext uri="{BB962C8B-B14F-4D97-AF65-F5344CB8AC3E}">
        <p14:creationId xmlns:p14="http://schemas.microsoft.com/office/powerpoint/2010/main" val="13155401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icrosoft Azure - Integrations with Factorial">
            <a:extLst>
              <a:ext uri="{FF2B5EF4-FFF2-40B4-BE49-F238E27FC236}">
                <a16:creationId xmlns:a16="http://schemas.microsoft.com/office/drawing/2014/main" id="{20EC346E-F933-E47C-2759-4A016602C4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solidFill>
              <a:srgbClr val="0073CC"/>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001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14BDC-6BEC-67F5-2599-0B87FB61E39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1CB8618C-BC29-4D51-F9B2-2A743E629E95}"/>
              </a:ext>
            </a:extLst>
          </p:cNvPr>
          <p:cNvSpPr/>
          <p:nvPr/>
        </p:nvSpPr>
        <p:spPr>
          <a:xfrm>
            <a:off x="0" y="0"/>
            <a:ext cx="12192000" cy="1325563"/>
          </a:xfrm>
          <a:prstGeom prst="rect">
            <a:avLst/>
          </a:prstGeom>
          <a:solidFill>
            <a:srgbClr val="0073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6079A861-22CB-69A3-0A17-462E5EC655C8}"/>
              </a:ext>
            </a:extLst>
          </p:cNvPr>
          <p:cNvSpPr>
            <a:spLocks noGrp="1"/>
          </p:cNvSpPr>
          <p:nvPr>
            <p:ph type="title"/>
          </p:nvPr>
        </p:nvSpPr>
        <p:spPr>
          <a:xfrm>
            <a:off x="838200" y="18255"/>
            <a:ext cx="10515600" cy="1325563"/>
          </a:xfrm>
        </p:spPr>
        <p:txBody>
          <a:bodyPr>
            <a:noAutofit/>
          </a:bodyPr>
          <a:lstStyle/>
          <a:p>
            <a:r>
              <a:rPr lang="en-IN" sz="28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Data Transformation &amp; Processing</a:t>
            </a:r>
            <a:endParaRPr lang="en-IN" sz="28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16627C5-49FA-419C-6959-FE2537683BA3}"/>
              </a:ext>
            </a:extLst>
          </p:cNvPr>
          <p:cNvSpPr txBox="1"/>
          <p:nvPr/>
        </p:nvSpPr>
        <p:spPr>
          <a:xfrm>
            <a:off x="3934119" y="5998743"/>
            <a:ext cx="8257881"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Data Flow for  hospital admissions file</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50D621C-2EC6-D47C-B256-D122C10236CD}"/>
              </a:ext>
            </a:extLst>
          </p:cNvPr>
          <p:cNvPicPr>
            <a:picLocks noChangeAspect="1"/>
          </p:cNvPicPr>
          <p:nvPr/>
        </p:nvPicPr>
        <p:blipFill>
          <a:blip r:embed="rId2">
            <a:extLst>
              <a:ext uri="{28A0092B-C50C-407E-A947-70E740481C1C}">
                <a14:useLocalDpi xmlns:a14="http://schemas.microsoft.com/office/drawing/2010/main" val="0"/>
              </a:ext>
            </a:extLst>
          </a:blip>
          <a:srcRect b="2839"/>
          <a:stretch/>
        </p:blipFill>
        <p:spPr>
          <a:xfrm>
            <a:off x="1957633" y="1554503"/>
            <a:ext cx="8788924" cy="4308969"/>
          </a:xfrm>
          <a:prstGeom prst="rect">
            <a:avLst/>
          </a:prstGeom>
          <a:ln w="9525">
            <a:solidFill>
              <a:schemeClr val="tx1"/>
            </a:solidFill>
          </a:ln>
        </p:spPr>
      </p:pic>
    </p:spTree>
    <p:extLst>
      <p:ext uri="{BB962C8B-B14F-4D97-AF65-F5344CB8AC3E}">
        <p14:creationId xmlns:p14="http://schemas.microsoft.com/office/powerpoint/2010/main" val="1413941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06933-FA09-60D1-72E9-83012FC50CD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991205FA-5DE1-611E-D1AB-C629788D9445}"/>
              </a:ext>
            </a:extLst>
          </p:cNvPr>
          <p:cNvSpPr/>
          <p:nvPr/>
        </p:nvSpPr>
        <p:spPr>
          <a:xfrm>
            <a:off x="0" y="0"/>
            <a:ext cx="12192000" cy="1325563"/>
          </a:xfrm>
          <a:prstGeom prst="rect">
            <a:avLst/>
          </a:prstGeom>
          <a:solidFill>
            <a:srgbClr val="0073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94C7F816-295B-7B23-6A77-AE02771D4540}"/>
              </a:ext>
            </a:extLst>
          </p:cNvPr>
          <p:cNvSpPr>
            <a:spLocks noGrp="1"/>
          </p:cNvSpPr>
          <p:nvPr>
            <p:ph type="title"/>
          </p:nvPr>
        </p:nvSpPr>
        <p:spPr>
          <a:xfrm>
            <a:off x="838200" y="18255"/>
            <a:ext cx="10515600" cy="1325563"/>
          </a:xfrm>
        </p:spPr>
        <p:txBody>
          <a:bodyPr>
            <a:noAutofit/>
          </a:bodyPr>
          <a:lstStyle/>
          <a:p>
            <a:r>
              <a:rPr lang="en-IN" sz="28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Data Transformation &amp; Processing</a:t>
            </a:r>
            <a:endParaRPr lang="en-IN" sz="28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235FB1A7-3624-739A-3CFB-3889A871C0DD}"/>
              </a:ext>
            </a:extLst>
          </p:cNvPr>
          <p:cNvSpPr txBox="1"/>
          <p:nvPr/>
        </p:nvSpPr>
        <p:spPr>
          <a:xfrm>
            <a:off x="3814714" y="6074157"/>
            <a:ext cx="8257881"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Data Flow runtime for  hospital admissions file</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A2B1833-BE78-885B-2FA9-B77ADD5C1C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0933" y="1474587"/>
            <a:ext cx="8810134" cy="4617825"/>
          </a:xfrm>
          <a:prstGeom prst="rect">
            <a:avLst/>
          </a:prstGeom>
          <a:ln w="9525">
            <a:solidFill>
              <a:schemeClr val="tx1"/>
            </a:solidFill>
          </a:ln>
        </p:spPr>
      </p:pic>
    </p:spTree>
    <p:extLst>
      <p:ext uri="{BB962C8B-B14F-4D97-AF65-F5344CB8AC3E}">
        <p14:creationId xmlns:p14="http://schemas.microsoft.com/office/powerpoint/2010/main" val="1997243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CACCF5-CFFF-3581-DC2D-9C1CCFA972E7}"/>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7FCC182-3669-8CB8-6F0E-89D75784DA68}"/>
              </a:ext>
            </a:extLst>
          </p:cNvPr>
          <p:cNvSpPr/>
          <p:nvPr/>
        </p:nvSpPr>
        <p:spPr>
          <a:xfrm>
            <a:off x="0" y="0"/>
            <a:ext cx="12192000" cy="1325563"/>
          </a:xfrm>
          <a:prstGeom prst="rect">
            <a:avLst/>
          </a:prstGeom>
          <a:solidFill>
            <a:srgbClr val="0073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48EBA886-D43E-2C77-09F9-B2E3D08A1BC7}"/>
              </a:ext>
            </a:extLst>
          </p:cNvPr>
          <p:cNvSpPr>
            <a:spLocks noGrp="1"/>
          </p:cNvSpPr>
          <p:nvPr>
            <p:ph type="title"/>
          </p:nvPr>
        </p:nvSpPr>
        <p:spPr>
          <a:xfrm>
            <a:off x="838200" y="18255"/>
            <a:ext cx="10515600" cy="1325563"/>
          </a:xfrm>
        </p:spPr>
        <p:txBody>
          <a:bodyPr>
            <a:noAutofit/>
          </a:bodyPr>
          <a:lstStyle/>
          <a:p>
            <a:r>
              <a:rPr lang="en-IN" sz="28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Data Orchestration &amp; Scheduling</a:t>
            </a:r>
            <a:endParaRPr lang="en-IN" sz="28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281C69D-7A4B-CCE6-DA7F-C61A672B7FF5}"/>
              </a:ext>
            </a:extLst>
          </p:cNvPr>
          <p:cNvSpPr txBox="1"/>
          <p:nvPr/>
        </p:nvSpPr>
        <p:spPr>
          <a:xfrm>
            <a:off x="3550764" y="6272120"/>
            <a:ext cx="8257881"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Pipeline for hospital admissions data flow and its runtime</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C2D3ED5-79CD-8FA0-9655-82087D237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7653" y="1480004"/>
            <a:ext cx="9040305" cy="4655929"/>
          </a:xfrm>
          <a:prstGeom prst="rect">
            <a:avLst/>
          </a:prstGeom>
        </p:spPr>
      </p:pic>
    </p:spTree>
    <p:extLst>
      <p:ext uri="{BB962C8B-B14F-4D97-AF65-F5344CB8AC3E}">
        <p14:creationId xmlns:p14="http://schemas.microsoft.com/office/powerpoint/2010/main" val="39395862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E23D7D-2D73-3DAE-899B-29DB7916E22B}"/>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396A8222-8294-FE34-70BF-B5EA020ADDD4}"/>
              </a:ext>
            </a:extLst>
          </p:cNvPr>
          <p:cNvSpPr/>
          <p:nvPr/>
        </p:nvSpPr>
        <p:spPr>
          <a:xfrm>
            <a:off x="0" y="0"/>
            <a:ext cx="12192000" cy="1325563"/>
          </a:xfrm>
          <a:prstGeom prst="rect">
            <a:avLst/>
          </a:prstGeom>
          <a:solidFill>
            <a:srgbClr val="0073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2A693C2C-390E-B301-DE6C-2B40AC482BAE}"/>
              </a:ext>
            </a:extLst>
          </p:cNvPr>
          <p:cNvSpPr>
            <a:spLocks noGrp="1"/>
          </p:cNvSpPr>
          <p:nvPr>
            <p:ph type="title"/>
          </p:nvPr>
        </p:nvSpPr>
        <p:spPr>
          <a:xfrm>
            <a:off x="838200" y="18255"/>
            <a:ext cx="10515600" cy="1325563"/>
          </a:xfrm>
        </p:spPr>
        <p:txBody>
          <a:bodyPr>
            <a:noAutofit/>
          </a:bodyPr>
          <a:lstStyle/>
          <a:p>
            <a:r>
              <a:rPr lang="en-IN" sz="28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Data Transformation &amp; Processing</a:t>
            </a:r>
            <a:endParaRPr lang="en-IN" sz="2800" b="1" dirty="0">
              <a:solidFill>
                <a:schemeClr val="bg1">
                  <a:lumMod val="95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9A83942-8CA6-2518-A9F8-76EAA888E8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0710" y="1466422"/>
            <a:ext cx="8880049" cy="4683550"/>
          </a:xfrm>
          <a:prstGeom prst="rect">
            <a:avLst/>
          </a:prstGeom>
        </p:spPr>
      </p:pic>
      <p:sp>
        <p:nvSpPr>
          <p:cNvPr id="10" name="TextBox 9">
            <a:extLst>
              <a:ext uri="{FF2B5EF4-FFF2-40B4-BE49-F238E27FC236}">
                <a16:creationId xmlns:a16="http://schemas.microsoft.com/office/drawing/2014/main" id="{543FAF25-9CD6-337F-1112-958C2AC0543D}"/>
              </a:ext>
            </a:extLst>
          </p:cNvPr>
          <p:cNvSpPr txBox="1"/>
          <p:nvPr/>
        </p:nvSpPr>
        <p:spPr>
          <a:xfrm>
            <a:off x="1967059" y="6149972"/>
            <a:ext cx="8257881"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Create an HDInsight cluster and connect it to Databricks. In Databricks, use Python code to mount the files for easy access.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88429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32936-97D1-23E8-70B6-B9FA3BEC516A}"/>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3B6B5F2-291C-31EE-ACDF-935AFB160844}"/>
              </a:ext>
            </a:extLst>
          </p:cNvPr>
          <p:cNvSpPr/>
          <p:nvPr/>
        </p:nvSpPr>
        <p:spPr>
          <a:xfrm>
            <a:off x="0" y="0"/>
            <a:ext cx="12192000" cy="1325563"/>
          </a:xfrm>
          <a:prstGeom prst="rect">
            <a:avLst/>
          </a:prstGeom>
          <a:solidFill>
            <a:srgbClr val="0073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959F6C0A-7062-4355-AB61-5BD8E62E20A8}"/>
              </a:ext>
            </a:extLst>
          </p:cNvPr>
          <p:cNvSpPr>
            <a:spLocks noGrp="1"/>
          </p:cNvSpPr>
          <p:nvPr>
            <p:ph type="title"/>
          </p:nvPr>
        </p:nvSpPr>
        <p:spPr>
          <a:xfrm>
            <a:off x="838200" y="18255"/>
            <a:ext cx="10515600" cy="1325563"/>
          </a:xfrm>
        </p:spPr>
        <p:txBody>
          <a:bodyPr>
            <a:noAutofit/>
          </a:bodyPr>
          <a:lstStyle/>
          <a:p>
            <a:r>
              <a:rPr lang="en-IN" sz="28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Data Transformation &amp; Processing</a:t>
            </a:r>
            <a:endParaRPr lang="en-IN" sz="2800" b="1" dirty="0">
              <a:solidFill>
                <a:schemeClr val="bg1">
                  <a:lumMod val="95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366DBE3-37D1-2AD0-9515-B4977C05C7C2}"/>
              </a:ext>
            </a:extLst>
          </p:cNvPr>
          <p:cNvPicPr>
            <a:picLocks noChangeAspect="1"/>
          </p:cNvPicPr>
          <p:nvPr/>
        </p:nvPicPr>
        <p:blipFill>
          <a:blip r:embed="rId2">
            <a:extLst>
              <a:ext uri="{28A0092B-C50C-407E-A947-70E740481C1C}">
                <a14:useLocalDpi xmlns:a14="http://schemas.microsoft.com/office/drawing/2010/main" val="0"/>
              </a:ext>
            </a:extLst>
          </a:blip>
          <a:srcRect b="4841"/>
          <a:stretch/>
        </p:blipFill>
        <p:spPr>
          <a:xfrm>
            <a:off x="2007910" y="1460692"/>
            <a:ext cx="7965650" cy="4581889"/>
          </a:xfrm>
          <a:prstGeom prst="rect">
            <a:avLst/>
          </a:prstGeom>
        </p:spPr>
      </p:pic>
      <p:sp>
        <p:nvSpPr>
          <p:cNvPr id="8" name="TextBox 7">
            <a:extLst>
              <a:ext uri="{FF2B5EF4-FFF2-40B4-BE49-F238E27FC236}">
                <a16:creationId xmlns:a16="http://schemas.microsoft.com/office/drawing/2014/main" id="{80477161-4F39-D040-54B5-737997D5CB63}"/>
              </a:ext>
            </a:extLst>
          </p:cNvPr>
          <p:cNvSpPr txBox="1"/>
          <p:nvPr/>
        </p:nvSpPr>
        <p:spPr>
          <a:xfrm>
            <a:off x="5238160" y="6159455"/>
            <a:ext cx="8257881" cy="369332"/>
          </a:xfrm>
          <a:prstGeom prst="rect">
            <a:avLst/>
          </a:prstGeom>
          <a:noFill/>
        </p:spPr>
        <p:txBody>
          <a:bodyPr wrap="square" rtlCol="0">
            <a:spAutoFit/>
          </a:bodyPr>
          <a:lstStyle/>
          <a:p>
            <a:r>
              <a:rPr lang="en-US" dirty="0"/>
              <a:t>Files mounted</a:t>
            </a:r>
            <a:endParaRPr lang="en-IN" dirty="0"/>
          </a:p>
        </p:txBody>
      </p:sp>
    </p:spTree>
    <p:extLst>
      <p:ext uri="{BB962C8B-B14F-4D97-AF65-F5344CB8AC3E}">
        <p14:creationId xmlns:p14="http://schemas.microsoft.com/office/powerpoint/2010/main" val="2404112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187E5-1887-3438-F08F-9242A4F9738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9734E3DD-499C-6FDE-9C48-C8DFEC507E48}"/>
              </a:ext>
            </a:extLst>
          </p:cNvPr>
          <p:cNvSpPr/>
          <p:nvPr/>
        </p:nvSpPr>
        <p:spPr>
          <a:xfrm>
            <a:off x="0" y="0"/>
            <a:ext cx="12192000" cy="1325563"/>
          </a:xfrm>
          <a:prstGeom prst="rect">
            <a:avLst/>
          </a:prstGeom>
          <a:solidFill>
            <a:srgbClr val="0073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23DF9217-2CAF-30D8-FF12-ED1C6ECFBBA3}"/>
              </a:ext>
            </a:extLst>
          </p:cNvPr>
          <p:cNvSpPr>
            <a:spLocks noGrp="1"/>
          </p:cNvSpPr>
          <p:nvPr>
            <p:ph type="title"/>
          </p:nvPr>
        </p:nvSpPr>
        <p:spPr>
          <a:xfrm>
            <a:off x="838200" y="18255"/>
            <a:ext cx="10515600" cy="1325563"/>
          </a:xfrm>
        </p:spPr>
        <p:txBody>
          <a:bodyPr>
            <a:noAutofit/>
          </a:bodyPr>
          <a:lstStyle/>
          <a:p>
            <a:r>
              <a:rPr lang="en-IN" sz="28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Data Transformation &amp; Processing</a:t>
            </a:r>
            <a:endParaRPr lang="en-IN" sz="2800" b="1" dirty="0">
              <a:solidFill>
                <a:schemeClr val="bg1">
                  <a:lumMod val="95000"/>
                </a:schemeClr>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73F67A27-DA20-EB21-2D73-98B55579D6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3810" y="1529810"/>
            <a:ext cx="8644379" cy="4555630"/>
          </a:xfrm>
          <a:prstGeom prst="rect">
            <a:avLst/>
          </a:prstGeom>
        </p:spPr>
      </p:pic>
      <p:sp>
        <p:nvSpPr>
          <p:cNvPr id="7" name="TextBox 6">
            <a:extLst>
              <a:ext uri="{FF2B5EF4-FFF2-40B4-BE49-F238E27FC236}">
                <a16:creationId xmlns:a16="http://schemas.microsoft.com/office/drawing/2014/main" id="{ED751B90-8C0C-B3CA-9963-DBD4BD834915}"/>
              </a:ext>
            </a:extLst>
          </p:cNvPr>
          <p:cNvSpPr txBox="1"/>
          <p:nvPr/>
        </p:nvSpPr>
        <p:spPr>
          <a:xfrm>
            <a:off x="1854722" y="6085440"/>
            <a:ext cx="8482554" cy="646331"/>
          </a:xfrm>
          <a:prstGeom prst="rect">
            <a:avLst/>
          </a:prstGeom>
          <a:noFill/>
        </p:spPr>
        <p:txBody>
          <a:bodyPr wrap="square" rtlCol="0">
            <a:spAutoFit/>
          </a:bodyPr>
          <a:lstStyle/>
          <a:p>
            <a:r>
              <a:rPr lang="en-US" dirty="0"/>
              <a:t>Import transformation file which has all the necessary data transformation written in  python. The file will look similar to the above image</a:t>
            </a:r>
            <a:endParaRPr lang="en-IN" dirty="0"/>
          </a:p>
        </p:txBody>
      </p:sp>
    </p:spTree>
    <p:extLst>
      <p:ext uri="{BB962C8B-B14F-4D97-AF65-F5344CB8AC3E}">
        <p14:creationId xmlns:p14="http://schemas.microsoft.com/office/powerpoint/2010/main" val="2309846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7E24F-FDF1-1032-493E-0221E7B3ADBB}"/>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6D9A018A-409A-48D4-B896-374366863BAE}"/>
              </a:ext>
            </a:extLst>
          </p:cNvPr>
          <p:cNvSpPr/>
          <p:nvPr/>
        </p:nvSpPr>
        <p:spPr>
          <a:xfrm>
            <a:off x="0" y="0"/>
            <a:ext cx="12192000" cy="1325563"/>
          </a:xfrm>
          <a:prstGeom prst="rect">
            <a:avLst/>
          </a:prstGeom>
          <a:solidFill>
            <a:srgbClr val="0073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127FF9BC-98D0-2D03-B994-093B20ADD824}"/>
              </a:ext>
            </a:extLst>
          </p:cNvPr>
          <p:cNvSpPr>
            <a:spLocks noGrp="1"/>
          </p:cNvSpPr>
          <p:nvPr>
            <p:ph type="title"/>
          </p:nvPr>
        </p:nvSpPr>
        <p:spPr>
          <a:xfrm>
            <a:off x="838200" y="18255"/>
            <a:ext cx="10515600" cy="1325563"/>
          </a:xfrm>
        </p:spPr>
        <p:txBody>
          <a:bodyPr>
            <a:noAutofit/>
          </a:bodyPr>
          <a:lstStyle/>
          <a:p>
            <a:r>
              <a:rPr lang="en-IN" sz="28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Data Orchestration &amp; Scheduling</a:t>
            </a:r>
            <a:endParaRPr lang="en-IN" sz="2800" b="1" dirty="0">
              <a:solidFill>
                <a:schemeClr val="bg1">
                  <a:lumMod val="95000"/>
                </a:schemeClr>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4AAF2EE4-1609-A10D-C319-1BEAB57254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2257" y="1518893"/>
            <a:ext cx="9267166" cy="4759359"/>
          </a:xfrm>
          <a:prstGeom prst="rect">
            <a:avLst/>
          </a:prstGeom>
          <a:ln w="9525">
            <a:solidFill>
              <a:schemeClr val="tx1"/>
            </a:solidFill>
          </a:ln>
        </p:spPr>
      </p:pic>
      <p:sp>
        <p:nvSpPr>
          <p:cNvPr id="9" name="TextBox 8">
            <a:extLst>
              <a:ext uri="{FF2B5EF4-FFF2-40B4-BE49-F238E27FC236}">
                <a16:creationId xmlns:a16="http://schemas.microsoft.com/office/drawing/2014/main" id="{66BF592C-8F6C-701F-12D9-13233C34CBBA}"/>
              </a:ext>
            </a:extLst>
          </p:cNvPr>
          <p:cNvSpPr txBox="1"/>
          <p:nvPr/>
        </p:nvSpPr>
        <p:spPr>
          <a:xfrm>
            <a:off x="4270342" y="6293072"/>
            <a:ext cx="5147035"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Pipeline for executing data bricks notebook </a:t>
            </a:r>
          </a:p>
        </p:txBody>
      </p:sp>
    </p:spTree>
    <p:extLst>
      <p:ext uri="{BB962C8B-B14F-4D97-AF65-F5344CB8AC3E}">
        <p14:creationId xmlns:p14="http://schemas.microsoft.com/office/powerpoint/2010/main" val="2707843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BAABF0-D253-F0AF-FB2B-DBB9007CA11A}"/>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21A02C74-1138-EB76-DB6D-2F01B99D7E96}"/>
              </a:ext>
            </a:extLst>
          </p:cNvPr>
          <p:cNvSpPr/>
          <p:nvPr/>
        </p:nvSpPr>
        <p:spPr>
          <a:xfrm>
            <a:off x="0" y="0"/>
            <a:ext cx="12192000" cy="1325563"/>
          </a:xfrm>
          <a:prstGeom prst="rect">
            <a:avLst/>
          </a:prstGeom>
          <a:solidFill>
            <a:srgbClr val="0073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D7069CFE-2A42-FD4B-5926-3BE3683D4948}"/>
              </a:ext>
            </a:extLst>
          </p:cNvPr>
          <p:cNvSpPr>
            <a:spLocks noGrp="1"/>
          </p:cNvSpPr>
          <p:nvPr>
            <p:ph type="title"/>
          </p:nvPr>
        </p:nvSpPr>
        <p:spPr>
          <a:xfrm>
            <a:off x="838200" y="18255"/>
            <a:ext cx="10515600" cy="1325563"/>
          </a:xfrm>
        </p:spPr>
        <p:txBody>
          <a:bodyPr>
            <a:noAutofit/>
          </a:bodyPr>
          <a:lstStyle/>
          <a:p>
            <a:r>
              <a:rPr lang="en-IN" sz="28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Monitoring</a:t>
            </a:r>
            <a:endParaRPr lang="en-IN" sz="2800" b="1" dirty="0">
              <a:solidFill>
                <a:schemeClr val="bg1">
                  <a:lumMod val="95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945750D-EA57-2ACD-1C50-9DA1BE199C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1728" y="1471897"/>
            <a:ext cx="8964891" cy="4693096"/>
          </a:xfrm>
          <a:prstGeom prst="rect">
            <a:avLst/>
          </a:prstGeom>
          <a:ln w="9525">
            <a:solidFill>
              <a:schemeClr val="tx1"/>
            </a:solidFill>
          </a:ln>
        </p:spPr>
      </p:pic>
      <p:sp>
        <p:nvSpPr>
          <p:cNvPr id="5" name="TextBox 4">
            <a:extLst>
              <a:ext uri="{FF2B5EF4-FFF2-40B4-BE49-F238E27FC236}">
                <a16:creationId xmlns:a16="http://schemas.microsoft.com/office/drawing/2014/main" id="{E36F3D7E-9789-EA3F-2538-A7AEC9A0AE13}"/>
              </a:ext>
            </a:extLst>
          </p:cNvPr>
          <p:cNvSpPr txBox="1"/>
          <p:nvPr/>
        </p:nvSpPr>
        <p:spPr>
          <a:xfrm>
            <a:off x="4270342" y="6293072"/>
            <a:ext cx="5147035"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Data Factory monitoring dashboard</a:t>
            </a:r>
          </a:p>
        </p:txBody>
      </p:sp>
    </p:spTree>
    <p:extLst>
      <p:ext uri="{BB962C8B-B14F-4D97-AF65-F5344CB8AC3E}">
        <p14:creationId xmlns:p14="http://schemas.microsoft.com/office/powerpoint/2010/main" val="27076001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E13FAA-9D31-35B7-5DB9-9C9CBBF1755E}"/>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41E37157-7E71-F28B-5349-25B6582DF3C2}"/>
              </a:ext>
            </a:extLst>
          </p:cNvPr>
          <p:cNvSpPr/>
          <p:nvPr/>
        </p:nvSpPr>
        <p:spPr>
          <a:xfrm>
            <a:off x="0" y="0"/>
            <a:ext cx="12192000" cy="1325563"/>
          </a:xfrm>
          <a:prstGeom prst="rect">
            <a:avLst/>
          </a:prstGeom>
          <a:solidFill>
            <a:srgbClr val="0073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3E5AA202-B152-47EB-7BA9-703BCAD4A326}"/>
              </a:ext>
            </a:extLst>
          </p:cNvPr>
          <p:cNvSpPr>
            <a:spLocks noGrp="1"/>
          </p:cNvSpPr>
          <p:nvPr>
            <p:ph type="title"/>
          </p:nvPr>
        </p:nvSpPr>
        <p:spPr>
          <a:xfrm>
            <a:off x="838200" y="18255"/>
            <a:ext cx="10515600" cy="1325563"/>
          </a:xfrm>
        </p:spPr>
        <p:txBody>
          <a:bodyPr>
            <a:noAutofit/>
          </a:bodyPr>
          <a:lstStyle/>
          <a:p>
            <a:r>
              <a:rPr lang="en-IN" sz="28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CI/CD Integration</a:t>
            </a:r>
            <a:endParaRPr lang="en-IN" sz="2800" b="1" dirty="0">
              <a:solidFill>
                <a:schemeClr val="bg1">
                  <a:lumMod val="95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D589560-2D3F-1C11-CE8F-CF0FE3560F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4404" y="1533500"/>
            <a:ext cx="8861196" cy="4654414"/>
          </a:xfrm>
          <a:prstGeom prst="rect">
            <a:avLst/>
          </a:prstGeom>
          <a:ln w="9525">
            <a:solidFill>
              <a:schemeClr val="tx1"/>
            </a:solidFill>
          </a:ln>
        </p:spPr>
      </p:pic>
      <p:sp>
        <p:nvSpPr>
          <p:cNvPr id="5" name="TextBox 4">
            <a:extLst>
              <a:ext uri="{FF2B5EF4-FFF2-40B4-BE49-F238E27FC236}">
                <a16:creationId xmlns:a16="http://schemas.microsoft.com/office/drawing/2014/main" id="{B1057168-46EE-6679-9866-E1D9951E472D}"/>
              </a:ext>
            </a:extLst>
          </p:cNvPr>
          <p:cNvSpPr txBox="1"/>
          <p:nvPr/>
        </p:nvSpPr>
        <p:spPr>
          <a:xfrm>
            <a:off x="4515439" y="6343819"/>
            <a:ext cx="8474697"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Azure DevOps project creation</a:t>
            </a:r>
          </a:p>
        </p:txBody>
      </p:sp>
    </p:spTree>
    <p:extLst>
      <p:ext uri="{BB962C8B-B14F-4D97-AF65-F5344CB8AC3E}">
        <p14:creationId xmlns:p14="http://schemas.microsoft.com/office/powerpoint/2010/main" val="144638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FAA50-6139-3883-0CA0-C18E2589A181}"/>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896C59E3-059C-038B-BC66-621E206369EC}"/>
              </a:ext>
            </a:extLst>
          </p:cNvPr>
          <p:cNvSpPr/>
          <p:nvPr/>
        </p:nvSpPr>
        <p:spPr>
          <a:xfrm>
            <a:off x="0" y="0"/>
            <a:ext cx="12192000" cy="1325563"/>
          </a:xfrm>
          <a:prstGeom prst="rect">
            <a:avLst/>
          </a:prstGeom>
          <a:solidFill>
            <a:srgbClr val="0073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D374B17D-30B5-9949-F1F0-1A66DE724323}"/>
              </a:ext>
            </a:extLst>
          </p:cNvPr>
          <p:cNvSpPr>
            <a:spLocks noGrp="1"/>
          </p:cNvSpPr>
          <p:nvPr>
            <p:ph type="title"/>
          </p:nvPr>
        </p:nvSpPr>
        <p:spPr>
          <a:xfrm>
            <a:off x="838200" y="18255"/>
            <a:ext cx="10515600" cy="1325563"/>
          </a:xfrm>
        </p:spPr>
        <p:txBody>
          <a:bodyPr>
            <a:noAutofit/>
          </a:bodyPr>
          <a:lstStyle/>
          <a:p>
            <a:r>
              <a:rPr lang="en-IN" sz="28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CI/CD Integration</a:t>
            </a:r>
            <a:endParaRPr lang="en-IN" sz="28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EF0D102-341B-D96C-2AD5-E57F10375F98}"/>
              </a:ext>
            </a:extLst>
          </p:cNvPr>
          <p:cNvSpPr txBox="1"/>
          <p:nvPr/>
        </p:nvSpPr>
        <p:spPr>
          <a:xfrm>
            <a:off x="4308049" y="6357531"/>
            <a:ext cx="8474697"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Git configuration for Data factory(Dev)</a:t>
            </a:r>
          </a:p>
        </p:txBody>
      </p:sp>
      <p:pic>
        <p:nvPicPr>
          <p:cNvPr id="7" name="Picture 6">
            <a:extLst>
              <a:ext uri="{FF2B5EF4-FFF2-40B4-BE49-F238E27FC236}">
                <a16:creationId xmlns:a16="http://schemas.microsoft.com/office/drawing/2014/main" id="{FDE6E77E-CDE7-E066-60B9-1F348D9568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4332" y="1499200"/>
            <a:ext cx="8968529" cy="4702949"/>
          </a:xfrm>
          <a:prstGeom prst="rect">
            <a:avLst/>
          </a:prstGeom>
          <a:ln w="9525">
            <a:solidFill>
              <a:schemeClr val="tx1"/>
            </a:solidFill>
          </a:ln>
        </p:spPr>
      </p:pic>
    </p:spTree>
    <p:extLst>
      <p:ext uri="{BB962C8B-B14F-4D97-AF65-F5344CB8AC3E}">
        <p14:creationId xmlns:p14="http://schemas.microsoft.com/office/powerpoint/2010/main" val="3034387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33DD9D-5F4C-EA2F-FFF5-716376E33AE6}"/>
              </a:ext>
            </a:extLst>
          </p:cNvPr>
          <p:cNvSpPr/>
          <p:nvPr/>
        </p:nvSpPr>
        <p:spPr>
          <a:xfrm>
            <a:off x="0" y="0"/>
            <a:ext cx="12192000" cy="1325563"/>
          </a:xfrm>
          <a:prstGeom prst="rect">
            <a:avLst/>
          </a:prstGeom>
          <a:solidFill>
            <a:srgbClr val="0073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6297C074-C164-27F6-31FC-C477AD664430}"/>
              </a:ext>
            </a:extLst>
          </p:cNvPr>
          <p:cNvSpPr>
            <a:spLocks noGrp="1"/>
          </p:cNvSpPr>
          <p:nvPr>
            <p:ph type="title"/>
          </p:nvPr>
        </p:nvSpPr>
        <p:spPr>
          <a:xfrm>
            <a:off x="677944" y="-1"/>
            <a:ext cx="10515600" cy="1325563"/>
          </a:xfrm>
        </p:spPr>
        <p:txBody>
          <a:bodyPr>
            <a:noAutofit/>
          </a:bodyPr>
          <a:lstStyle/>
          <a:p>
            <a:r>
              <a:rPr lang="en-US" sz="2800" b="1" dirty="0">
                <a:solidFill>
                  <a:schemeClr val="bg1">
                    <a:lumMod val="95000"/>
                  </a:schemeClr>
                </a:solidFill>
                <a:latin typeface="Times New Roman" panose="02020603050405020304" pitchFamily="18" charset="0"/>
                <a:cs typeface="Times New Roman" panose="02020603050405020304" pitchFamily="18" charset="0"/>
              </a:rPr>
              <a:t>Implementing a Scalable Data Engineering Solution for COVID-19 Trends Analysis and Prediction using Azure Data Factory</a:t>
            </a:r>
            <a:endParaRPr lang="en-IN" sz="28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B29C963-8274-A26B-B162-401AEA212C29}"/>
              </a:ext>
            </a:extLst>
          </p:cNvPr>
          <p:cNvSpPr>
            <a:spLocks noGrp="1"/>
          </p:cNvSpPr>
          <p:nvPr>
            <p:ph idx="1"/>
          </p:nvPr>
        </p:nvSpPr>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The COVID-19 pandemic needed a sophisticated data system to detect trends and anticipate viral propagation. Organizations and healthcare providers require COVID-19 data reporting that is accurate, timely, and consistent in order to make decisions and allocate resources effectively. Traditional data management approaches struggle to handle the amount, pace, and variety of pandemic data. Furthermore, they lack efficient, scalable systems for integrating several data sources and performing real-time analytics.</a:t>
            </a:r>
          </a:p>
          <a:p>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To solve these difficulties, this project intends to provide a cloud-based data engineering solution that uses Azure Data Factory (ADF) as the primary pipeline management tool, combining and converting data from many sources to enable data-driven insights. By leveraging Azure Storage, Databricks, HDInsight, and Power BI, this solution will produce daily updated reports and visualizations to assist in tracking COVID-19 trends.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40687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E33E3-30F4-56E6-BE5C-B849456F89DD}"/>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30CF2B26-806F-47AB-BDF2-ABD9F58CDEBD}"/>
              </a:ext>
            </a:extLst>
          </p:cNvPr>
          <p:cNvSpPr/>
          <p:nvPr/>
        </p:nvSpPr>
        <p:spPr>
          <a:xfrm>
            <a:off x="0" y="0"/>
            <a:ext cx="12192000" cy="1325563"/>
          </a:xfrm>
          <a:prstGeom prst="rect">
            <a:avLst/>
          </a:prstGeom>
          <a:solidFill>
            <a:srgbClr val="0073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93A7B224-B0F5-84AD-7209-681DDE3C1531}"/>
              </a:ext>
            </a:extLst>
          </p:cNvPr>
          <p:cNvSpPr>
            <a:spLocks noGrp="1"/>
          </p:cNvSpPr>
          <p:nvPr>
            <p:ph type="title"/>
          </p:nvPr>
        </p:nvSpPr>
        <p:spPr>
          <a:xfrm>
            <a:off x="838200" y="18255"/>
            <a:ext cx="10515600" cy="1325563"/>
          </a:xfrm>
        </p:spPr>
        <p:txBody>
          <a:bodyPr>
            <a:noAutofit/>
          </a:bodyPr>
          <a:lstStyle/>
          <a:p>
            <a:r>
              <a:rPr lang="en-IN" sz="28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CI/CD Integration</a:t>
            </a:r>
            <a:endParaRPr lang="en-IN" sz="28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AE38311-DB8C-7DD8-0582-8A0BEF8CF569}"/>
              </a:ext>
            </a:extLst>
          </p:cNvPr>
          <p:cNvSpPr txBox="1"/>
          <p:nvPr/>
        </p:nvSpPr>
        <p:spPr>
          <a:xfrm>
            <a:off x="4176073" y="6357531"/>
            <a:ext cx="8474697" cy="369332"/>
          </a:xfrm>
          <a:prstGeom prst="rect">
            <a:avLst/>
          </a:prstGeom>
          <a:noFill/>
        </p:spPr>
        <p:txBody>
          <a:bodyPr wrap="square" rtlCol="0">
            <a:spAutoFit/>
          </a:bodyPr>
          <a:lstStyle/>
          <a:p>
            <a:r>
              <a:rPr lang="en-IN" dirty="0"/>
              <a:t>Sample demo pipeline created in feature branch</a:t>
            </a:r>
          </a:p>
        </p:txBody>
      </p:sp>
      <p:pic>
        <p:nvPicPr>
          <p:cNvPr id="4" name="Picture 3">
            <a:extLst>
              <a:ext uri="{FF2B5EF4-FFF2-40B4-BE49-F238E27FC236}">
                <a16:creationId xmlns:a16="http://schemas.microsoft.com/office/drawing/2014/main" id="{CA22A2F6-4AB4-07AD-773C-E0D31B550B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166" y="1530385"/>
            <a:ext cx="8968529" cy="4640579"/>
          </a:xfrm>
          <a:prstGeom prst="rect">
            <a:avLst/>
          </a:prstGeom>
          <a:ln w="9525">
            <a:solidFill>
              <a:schemeClr val="tx1"/>
            </a:solidFill>
          </a:ln>
        </p:spPr>
      </p:pic>
    </p:spTree>
    <p:extLst>
      <p:ext uri="{BB962C8B-B14F-4D97-AF65-F5344CB8AC3E}">
        <p14:creationId xmlns:p14="http://schemas.microsoft.com/office/powerpoint/2010/main" val="1432146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BC3F9-CC4A-89F4-6041-4263A8FFE589}"/>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2DE7A6FD-664E-75DB-6B0C-695073A73FB6}"/>
              </a:ext>
            </a:extLst>
          </p:cNvPr>
          <p:cNvSpPr/>
          <p:nvPr/>
        </p:nvSpPr>
        <p:spPr>
          <a:xfrm>
            <a:off x="0" y="0"/>
            <a:ext cx="12192000" cy="1325563"/>
          </a:xfrm>
          <a:prstGeom prst="rect">
            <a:avLst/>
          </a:prstGeom>
          <a:solidFill>
            <a:srgbClr val="0073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71CC2675-7935-F7F1-0D4E-0267F3D88B9C}"/>
              </a:ext>
            </a:extLst>
          </p:cNvPr>
          <p:cNvSpPr>
            <a:spLocks noGrp="1"/>
          </p:cNvSpPr>
          <p:nvPr>
            <p:ph type="title"/>
          </p:nvPr>
        </p:nvSpPr>
        <p:spPr>
          <a:xfrm>
            <a:off x="838200" y="18255"/>
            <a:ext cx="10515600" cy="1325563"/>
          </a:xfrm>
        </p:spPr>
        <p:txBody>
          <a:bodyPr>
            <a:noAutofit/>
          </a:bodyPr>
          <a:lstStyle/>
          <a:p>
            <a:r>
              <a:rPr lang="en-IN" sz="28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CI/CD Integration</a:t>
            </a:r>
            <a:endParaRPr lang="en-IN" sz="28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7D6412B-6C22-5756-16F7-640B36A97FBD}"/>
              </a:ext>
            </a:extLst>
          </p:cNvPr>
          <p:cNvSpPr txBox="1"/>
          <p:nvPr/>
        </p:nvSpPr>
        <p:spPr>
          <a:xfrm>
            <a:off x="4176073" y="6357531"/>
            <a:ext cx="8474697" cy="369332"/>
          </a:xfrm>
          <a:prstGeom prst="rect">
            <a:avLst/>
          </a:prstGeom>
          <a:noFill/>
        </p:spPr>
        <p:txBody>
          <a:bodyPr wrap="square" rtlCol="0">
            <a:spAutoFit/>
          </a:bodyPr>
          <a:lstStyle/>
          <a:p>
            <a:r>
              <a:rPr lang="en-IN" dirty="0"/>
              <a:t>Git repository merge. Pipeline merged in main branch.</a:t>
            </a:r>
          </a:p>
        </p:txBody>
      </p:sp>
      <p:pic>
        <p:nvPicPr>
          <p:cNvPr id="7" name="Picture 6">
            <a:extLst>
              <a:ext uri="{FF2B5EF4-FFF2-40B4-BE49-F238E27FC236}">
                <a16:creationId xmlns:a16="http://schemas.microsoft.com/office/drawing/2014/main" id="{E2159548-096A-732C-096C-0E58A7A902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1707" y="1545017"/>
            <a:ext cx="9068586" cy="4611314"/>
          </a:xfrm>
          <a:prstGeom prst="rect">
            <a:avLst/>
          </a:prstGeom>
          <a:ln w="9525">
            <a:solidFill>
              <a:schemeClr val="tx1"/>
            </a:solidFill>
          </a:ln>
        </p:spPr>
      </p:pic>
    </p:spTree>
    <p:extLst>
      <p:ext uri="{BB962C8B-B14F-4D97-AF65-F5344CB8AC3E}">
        <p14:creationId xmlns:p14="http://schemas.microsoft.com/office/powerpoint/2010/main" val="1778576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2EB41-1EBE-9EFA-6D51-482C585B5ECE}"/>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D2BD82C0-9B1A-EFF4-E870-4EBC89999510}"/>
              </a:ext>
            </a:extLst>
          </p:cNvPr>
          <p:cNvSpPr/>
          <p:nvPr/>
        </p:nvSpPr>
        <p:spPr>
          <a:xfrm>
            <a:off x="0" y="0"/>
            <a:ext cx="12192000" cy="1325563"/>
          </a:xfrm>
          <a:prstGeom prst="rect">
            <a:avLst/>
          </a:prstGeom>
          <a:solidFill>
            <a:srgbClr val="0073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148DF53B-CFF4-2BB0-0C67-0E7011F40AAE}"/>
              </a:ext>
            </a:extLst>
          </p:cNvPr>
          <p:cNvSpPr>
            <a:spLocks noGrp="1"/>
          </p:cNvSpPr>
          <p:nvPr>
            <p:ph type="title"/>
          </p:nvPr>
        </p:nvSpPr>
        <p:spPr>
          <a:xfrm>
            <a:off x="838200" y="18255"/>
            <a:ext cx="10515600" cy="1325563"/>
          </a:xfrm>
        </p:spPr>
        <p:txBody>
          <a:bodyPr>
            <a:noAutofit/>
          </a:bodyPr>
          <a:lstStyle/>
          <a:p>
            <a:r>
              <a:rPr lang="en-IN" sz="28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CI/CD Integration</a:t>
            </a:r>
            <a:endParaRPr lang="en-IN" sz="28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D0D16E2-4191-67F3-AF8A-F9062C057F4E}"/>
              </a:ext>
            </a:extLst>
          </p:cNvPr>
          <p:cNvSpPr txBox="1"/>
          <p:nvPr/>
        </p:nvSpPr>
        <p:spPr>
          <a:xfrm>
            <a:off x="4176073" y="6357531"/>
            <a:ext cx="8474697"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Git Commits</a:t>
            </a:r>
          </a:p>
        </p:txBody>
      </p:sp>
      <p:pic>
        <p:nvPicPr>
          <p:cNvPr id="7" name="Picture 6">
            <a:extLst>
              <a:ext uri="{FF2B5EF4-FFF2-40B4-BE49-F238E27FC236}">
                <a16:creationId xmlns:a16="http://schemas.microsoft.com/office/drawing/2014/main" id="{03CE5440-A589-F224-20DD-49AA9293C2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1217" y="1711354"/>
            <a:ext cx="8738647" cy="4457042"/>
          </a:xfrm>
          <a:prstGeom prst="rect">
            <a:avLst/>
          </a:prstGeom>
          <a:ln w="9525">
            <a:solidFill>
              <a:schemeClr val="tx1"/>
            </a:solidFill>
          </a:ln>
        </p:spPr>
      </p:pic>
    </p:spTree>
    <p:extLst>
      <p:ext uri="{BB962C8B-B14F-4D97-AF65-F5344CB8AC3E}">
        <p14:creationId xmlns:p14="http://schemas.microsoft.com/office/powerpoint/2010/main" val="26090429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40E9C-77E8-9E3F-F1BE-8619C137B2E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AEB3228-F06E-F58F-DF3F-6A5361502A5B}"/>
              </a:ext>
            </a:extLst>
          </p:cNvPr>
          <p:cNvSpPr/>
          <p:nvPr/>
        </p:nvSpPr>
        <p:spPr>
          <a:xfrm>
            <a:off x="0" y="0"/>
            <a:ext cx="12192000" cy="1325563"/>
          </a:xfrm>
          <a:prstGeom prst="rect">
            <a:avLst/>
          </a:prstGeom>
          <a:solidFill>
            <a:srgbClr val="0073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6702BD63-19AB-3CDD-11D2-EA0C61F85EE5}"/>
              </a:ext>
            </a:extLst>
          </p:cNvPr>
          <p:cNvSpPr>
            <a:spLocks noGrp="1"/>
          </p:cNvSpPr>
          <p:nvPr>
            <p:ph type="title"/>
          </p:nvPr>
        </p:nvSpPr>
        <p:spPr>
          <a:xfrm>
            <a:off x="838200" y="18255"/>
            <a:ext cx="10515600" cy="1325563"/>
          </a:xfrm>
        </p:spPr>
        <p:txBody>
          <a:bodyPr>
            <a:noAutofit/>
          </a:bodyPr>
          <a:lstStyle/>
          <a:p>
            <a:r>
              <a:rPr lang="en-IN" sz="28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CI/CD Integration</a:t>
            </a:r>
            <a:endParaRPr lang="en-IN" sz="28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B991E4B1-2990-F350-4186-A08FFD7568D7}"/>
              </a:ext>
            </a:extLst>
          </p:cNvPr>
          <p:cNvSpPr txBox="1"/>
          <p:nvPr/>
        </p:nvSpPr>
        <p:spPr>
          <a:xfrm>
            <a:off x="3440782" y="6103007"/>
            <a:ext cx="8474697"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Arm Templates created after publishing the pipeline</a:t>
            </a:r>
          </a:p>
        </p:txBody>
      </p:sp>
      <p:pic>
        <p:nvPicPr>
          <p:cNvPr id="4" name="Picture 3">
            <a:extLst>
              <a:ext uri="{FF2B5EF4-FFF2-40B4-BE49-F238E27FC236}">
                <a16:creationId xmlns:a16="http://schemas.microsoft.com/office/drawing/2014/main" id="{A4D5E6B2-976B-5AB6-9AA5-7B28D7C903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2557" y="1623391"/>
            <a:ext cx="8710368" cy="4376544"/>
          </a:xfrm>
          <a:prstGeom prst="rect">
            <a:avLst/>
          </a:prstGeom>
          <a:ln w="9525">
            <a:solidFill>
              <a:schemeClr val="tx1"/>
            </a:solidFill>
          </a:ln>
        </p:spPr>
      </p:pic>
    </p:spTree>
    <p:extLst>
      <p:ext uri="{BB962C8B-B14F-4D97-AF65-F5344CB8AC3E}">
        <p14:creationId xmlns:p14="http://schemas.microsoft.com/office/powerpoint/2010/main" val="16096462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911851-A249-C6EA-574C-A7F4256DB231}"/>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C85DBF0A-C084-EB48-5ABB-51DF12E3E1E7}"/>
              </a:ext>
            </a:extLst>
          </p:cNvPr>
          <p:cNvSpPr/>
          <p:nvPr/>
        </p:nvSpPr>
        <p:spPr>
          <a:xfrm>
            <a:off x="0" y="0"/>
            <a:ext cx="12192000" cy="1325563"/>
          </a:xfrm>
          <a:prstGeom prst="rect">
            <a:avLst/>
          </a:prstGeom>
          <a:solidFill>
            <a:srgbClr val="0073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C5ED8179-8BCF-DE29-489C-D1CD74E60B47}"/>
              </a:ext>
            </a:extLst>
          </p:cNvPr>
          <p:cNvSpPr>
            <a:spLocks noGrp="1"/>
          </p:cNvSpPr>
          <p:nvPr>
            <p:ph type="title"/>
          </p:nvPr>
        </p:nvSpPr>
        <p:spPr>
          <a:xfrm>
            <a:off x="838200" y="18255"/>
            <a:ext cx="10515600" cy="1325563"/>
          </a:xfrm>
        </p:spPr>
        <p:txBody>
          <a:bodyPr>
            <a:noAutofit/>
          </a:bodyPr>
          <a:lstStyle/>
          <a:p>
            <a:r>
              <a:rPr lang="en-IN" sz="28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CI/CD Integration</a:t>
            </a:r>
            <a:endParaRPr lang="en-IN" sz="28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DD4F11C-AF0F-392D-E9C8-2F67BCA909AD}"/>
              </a:ext>
            </a:extLst>
          </p:cNvPr>
          <p:cNvSpPr txBox="1"/>
          <p:nvPr/>
        </p:nvSpPr>
        <p:spPr>
          <a:xfrm>
            <a:off x="5373277" y="6116297"/>
            <a:ext cx="8474697"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Release Pipeline</a:t>
            </a:r>
          </a:p>
        </p:txBody>
      </p:sp>
      <p:pic>
        <p:nvPicPr>
          <p:cNvPr id="7" name="Picture 6">
            <a:extLst>
              <a:ext uri="{FF2B5EF4-FFF2-40B4-BE49-F238E27FC236}">
                <a16:creationId xmlns:a16="http://schemas.microsoft.com/office/drawing/2014/main" id="{33B67B24-BB03-7C99-993E-77DA120B9C88}"/>
              </a:ext>
            </a:extLst>
          </p:cNvPr>
          <p:cNvPicPr>
            <a:picLocks noChangeAspect="1"/>
          </p:cNvPicPr>
          <p:nvPr/>
        </p:nvPicPr>
        <p:blipFill>
          <a:blip r:embed="rId2">
            <a:extLst>
              <a:ext uri="{28A0092B-C50C-407E-A947-70E740481C1C}">
                <a14:useLocalDpi xmlns:a14="http://schemas.microsoft.com/office/drawing/2010/main" val="0"/>
              </a:ext>
            </a:extLst>
          </a:blip>
          <a:srcRect l="2879" t="3731"/>
          <a:stretch/>
        </p:blipFill>
        <p:spPr>
          <a:xfrm>
            <a:off x="1838227" y="1564848"/>
            <a:ext cx="8559538" cy="4491215"/>
          </a:xfrm>
          <a:prstGeom prst="rect">
            <a:avLst/>
          </a:prstGeom>
          <a:ln w="9525">
            <a:solidFill>
              <a:schemeClr val="tx1"/>
            </a:solidFill>
          </a:ln>
        </p:spPr>
      </p:pic>
    </p:spTree>
    <p:extLst>
      <p:ext uri="{BB962C8B-B14F-4D97-AF65-F5344CB8AC3E}">
        <p14:creationId xmlns:p14="http://schemas.microsoft.com/office/powerpoint/2010/main" val="29373827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CD344-9639-4306-DC09-7A46A824A099}"/>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9B9B99CA-DF03-CBF6-8D6C-7B93DDE97F99}"/>
              </a:ext>
            </a:extLst>
          </p:cNvPr>
          <p:cNvSpPr/>
          <p:nvPr/>
        </p:nvSpPr>
        <p:spPr>
          <a:xfrm>
            <a:off x="0" y="0"/>
            <a:ext cx="12192000" cy="1325563"/>
          </a:xfrm>
          <a:prstGeom prst="rect">
            <a:avLst/>
          </a:prstGeom>
          <a:solidFill>
            <a:srgbClr val="0073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FDEACD4F-0E30-F861-5FBD-CB6B7637251D}"/>
              </a:ext>
            </a:extLst>
          </p:cNvPr>
          <p:cNvSpPr>
            <a:spLocks noGrp="1"/>
          </p:cNvSpPr>
          <p:nvPr>
            <p:ph type="title"/>
          </p:nvPr>
        </p:nvSpPr>
        <p:spPr>
          <a:xfrm>
            <a:off x="838200" y="18255"/>
            <a:ext cx="10515600" cy="1325563"/>
          </a:xfrm>
        </p:spPr>
        <p:txBody>
          <a:bodyPr>
            <a:noAutofit/>
          </a:bodyPr>
          <a:lstStyle/>
          <a:p>
            <a:r>
              <a:rPr lang="en-IN" sz="28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CI/CD Integration</a:t>
            </a:r>
            <a:endParaRPr lang="en-IN" sz="28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8BC34FF-9F1F-CFE1-760A-EC7886E2A42A}"/>
              </a:ext>
            </a:extLst>
          </p:cNvPr>
          <p:cNvSpPr txBox="1"/>
          <p:nvPr/>
        </p:nvSpPr>
        <p:spPr>
          <a:xfrm>
            <a:off x="5373277" y="6116297"/>
            <a:ext cx="8474697"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Release Pipeline Runtime</a:t>
            </a:r>
          </a:p>
        </p:txBody>
      </p:sp>
      <p:pic>
        <p:nvPicPr>
          <p:cNvPr id="4" name="Picture 3">
            <a:extLst>
              <a:ext uri="{FF2B5EF4-FFF2-40B4-BE49-F238E27FC236}">
                <a16:creationId xmlns:a16="http://schemas.microsoft.com/office/drawing/2014/main" id="{0C140701-2BED-8AA2-EBCF-44BF1AB2D0B2}"/>
              </a:ext>
            </a:extLst>
          </p:cNvPr>
          <p:cNvPicPr>
            <a:picLocks noChangeAspect="1"/>
          </p:cNvPicPr>
          <p:nvPr/>
        </p:nvPicPr>
        <p:blipFill>
          <a:blip r:embed="rId2"/>
          <a:stretch>
            <a:fillRect/>
          </a:stretch>
        </p:blipFill>
        <p:spPr>
          <a:xfrm>
            <a:off x="2621811" y="1505217"/>
            <a:ext cx="7163212" cy="4496003"/>
          </a:xfrm>
          <a:prstGeom prst="rect">
            <a:avLst/>
          </a:prstGeom>
          <a:ln w="9525">
            <a:solidFill>
              <a:schemeClr val="tx1"/>
            </a:solidFill>
          </a:ln>
        </p:spPr>
      </p:pic>
    </p:spTree>
    <p:extLst>
      <p:ext uri="{BB962C8B-B14F-4D97-AF65-F5344CB8AC3E}">
        <p14:creationId xmlns:p14="http://schemas.microsoft.com/office/powerpoint/2010/main" val="6510161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EF9D4-A684-466E-9CCA-FA6B83F7C1ED}"/>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2DA8680B-3C13-DD72-B820-E70B3C5C6165}"/>
              </a:ext>
            </a:extLst>
          </p:cNvPr>
          <p:cNvSpPr/>
          <p:nvPr/>
        </p:nvSpPr>
        <p:spPr>
          <a:xfrm>
            <a:off x="0" y="0"/>
            <a:ext cx="12192000" cy="1325563"/>
          </a:xfrm>
          <a:prstGeom prst="rect">
            <a:avLst/>
          </a:prstGeom>
          <a:solidFill>
            <a:srgbClr val="0073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B2FDD1F5-92C8-C202-0B4F-D4C5111B45C4}"/>
              </a:ext>
            </a:extLst>
          </p:cNvPr>
          <p:cNvSpPr>
            <a:spLocks noGrp="1"/>
          </p:cNvSpPr>
          <p:nvPr>
            <p:ph type="title"/>
          </p:nvPr>
        </p:nvSpPr>
        <p:spPr>
          <a:xfrm>
            <a:off x="838200" y="18255"/>
            <a:ext cx="10515600" cy="1325563"/>
          </a:xfrm>
        </p:spPr>
        <p:txBody>
          <a:bodyPr>
            <a:noAutofit/>
          </a:bodyPr>
          <a:lstStyle/>
          <a:p>
            <a:r>
              <a:rPr lang="en-IN" sz="28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CI/CD Integration</a:t>
            </a:r>
            <a:endParaRPr lang="en-IN" sz="28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B82648F-7A2E-6483-B53B-2BCFEE35DB1C}"/>
              </a:ext>
            </a:extLst>
          </p:cNvPr>
          <p:cNvSpPr txBox="1"/>
          <p:nvPr/>
        </p:nvSpPr>
        <p:spPr>
          <a:xfrm>
            <a:off x="3459636" y="6185202"/>
            <a:ext cx="8474697"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Pipeline deployed from dev to test environment using azure </a:t>
            </a:r>
            <a:r>
              <a:rPr lang="en-IN" dirty="0" err="1">
                <a:latin typeface="Times New Roman" panose="02020603050405020304" pitchFamily="18" charset="0"/>
                <a:cs typeface="Times New Roman" panose="02020603050405020304" pitchFamily="18" charset="0"/>
              </a:rPr>
              <a:t>devops</a:t>
            </a:r>
            <a:endParaRPr lang="en-IN"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69D7BAA-707F-F5F1-E457-39FC651F4CA8}"/>
              </a:ext>
            </a:extLst>
          </p:cNvPr>
          <p:cNvPicPr>
            <a:picLocks noChangeAspect="1"/>
          </p:cNvPicPr>
          <p:nvPr/>
        </p:nvPicPr>
        <p:blipFill>
          <a:blip r:embed="rId2"/>
          <a:stretch>
            <a:fillRect/>
          </a:stretch>
        </p:blipFill>
        <p:spPr>
          <a:xfrm>
            <a:off x="2309568" y="1403798"/>
            <a:ext cx="8380429" cy="4694244"/>
          </a:xfrm>
          <a:prstGeom prst="rect">
            <a:avLst/>
          </a:prstGeom>
          <a:ln w="9525">
            <a:solidFill>
              <a:srgbClr val="0073CC"/>
            </a:solidFill>
          </a:ln>
        </p:spPr>
      </p:pic>
    </p:spTree>
    <p:extLst>
      <p:ext uri="{BB962C8B-B14F-4D97-AF65-F5344CB8AC3E}">
        <p14:creationId xmlns:p14="http://schemas.microsoft.com/office/powerpoint/2010/main" val="12361059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AA280-17AC-B177-BE40-51A3AE9C24E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34DCF1A6-68A8-DD51-EFBD-659DD637DE5F}"/>
              </a:ext>
            </a:extLst>
          </p:cNvPr>
          <p:cNvSpPr/>
          <p:nvPr/>
        </p:nvSpPr>
        <p:spPr>
          <a:xfrm>
            <a:off x="0" y="0"/>
            <a:ext cx="12192000" cy="1325563"/>
          </a:xfrm>
          <a:prstGeom prst="rect">
            <a:avLst/>
          </a:prstGeom>
          <a:solidFill>
            <a:srgbClr val="0073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F7A6291C-C502-F875-5BAC-D985D974A46D}"/>
              </a:ext>
            </a:extLst>
          </p:cNvPr>
          <p:cNvSpPr>
            <a:spLocks noGrp="1"/>
          </p:cNvSpPr>
          <p:nvPr>
            <p:ph type="title"/>
          </p:nvPr>
        </p:nvSpPr>
        <p:spPr>
          <a:xfrm>
            <a:off x="838200" y="18255"/>
            <a:ext cx="10515600" cy="1325563"/>
          </a:xfrm>
        </p:spPr>
        <p:txBody>
          <a:bodyPr>
            <a:noAutofit/>
          </a:bodyPr>
          <a:lstStyle/>
          <a:p>
            <a:r>
              <a:rPr lang="en-IN" sz="28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CI/CD Integration</a:t>
            </a:r>
            <a:endParaRPr lang="en-IN" sz="28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0735B60-15B3-29CC-B0B9-9A874435C99E}"/>
              </a:ext>
            </a:extLst>
          </p:cNvPr>
          <p:cNvSpPr txBox="1"/>
          <p:nvPr/>
        </p:nvSpPr>
        <p:spPr>
          <a:xfrm>
            <a:off x="3459636" y="6185202"/>
            <a:ext cx="8474697"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Release pipeline for deploying in prod environments </a:t>
            </a:r>
          </a:p>
        </p:txBody>
      </p:sp>
      <p:pic>
        <p:nvPicPr>
          <p:cNvPr id="4" name="Picture 3">
            <a:extLst>
              <a:ext uri="{FF2B5EF4-FFF2-40B4-BE49-F238E27FC236}">
                <a16:creationId xmlns:a16="http://schemas.microsoft.com/office/drawing/2014/main" id="{E7D300AA-85F0-53EC-71D8-462E4FA52C37}"/>
              </a:ext>
            </a:extLst>
          </p:cNvPr>
          <p:cNvPicPr>
            <a:picLocks noChangeAspect="1"/>
          </p:cNvPicPr>
          <p:nvPr/>
        </p:nvPicPr>
        <p:blipFill>
          <a:blip r:embed="rId2"/>
          <a:stretch>
            <a:fillRect/>
          </a:stretch>
        </p:blipFill>
        <p:spPr>
          <a:xfrm>
            <a:off x="2681611" y="1674187"/>
            <a:ext cx="7357935" cy="4180645"/>
          </a:xfrm>
          <a:prstGeom prst="rect">
            <a:avLst/>
          </a:prstGeom>
          <a:ln w="9525">
            <a:solidFill>
              <a:schemeClr val="tx1"/>
            </a:solidFill>
          </a:ln>
        </p:spPr>
      </p:pic>
    </p:spTree>
    <p:extLst>
      <p:ext uri="{BB962C8B-B14F-4D97-AF65-F5344CB8AC3E}">
        <p14:creationId xmlns:p14="http://schemas.microsoft.com/office/powerpoint/2010/main" val="14978529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61DE3-7071-9F9A-FAF8-33AE959D1F2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3EE4A06-8EA9-517A-F643-C83C0ECD2F0D}"/>
              </a:ext>
            </a:extLst>
          </p:cNvPr>
          <p:cNvSpPr/>
          <p:nvPr/>
        </p:nvSpPr>
        <p:spPr>
          <a:xfrm>
            <a:off x="0" y="0"/>
            <a:ext cx="12192000" cy="1325563"/>
          </a:xfrm>
          <a:prstGeom prst="rect">
            <a:avLst/>
          </a:prstGeom>
          <a:solidFill>
            <a:srgbClr val="0073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C8449389-CBCD-A054-5C96-3F9C7EA354FD}"/>
              </a:ext>
            </a:extLst>
          </p:cNvPr>
          <p:cNvSpPr>
            <a:spLocks noGrp="1"/>
          </p:cNvSpPr>
          <p:nvPr>
            <p:ph type="title"/>
          </p:nvPr>
        </p:nvSpPr>
        <p:spPr>
          <a:xfrm>
            <a:off x="838200" y="18255"/>
            <a:ext cx="10515600" cy="1325563"/>
          </a:xfrm>
        </p:spPr>
        <p:txBody>
          <a:bodyPr>
            <a:noAutofit/>
          </a:bodyPr>
          <a:lstStyle/>
          <a:p>
            <a:r>
              <a:rPr lang="en-IN" sz="28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CI/CD Integration</a:t>
            </a:r>
            <a:endParaRPr lang="en-IN" sz="28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77FEDC7-3E42-69F5-B6B1-946D5D90C590}"/>
              </a:ext>
            </a:extLst>
          </p:cNvPr>
          <p:cNvSpPr txBox="1"/>
          <p:nvPr/>
        </p:nvSpPr>
        <p:spPr>
          <a:xfrm>
            <a:off x="2648930" y="6326604"/>
            <a:ext cx="8474697"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New pipe line created and published in dev2 to test the release pipeline</a:t>
            </a:r>
          </a:p>
        </p:txBody>
      </p:sp>
      <p:pic>
        <p:nvPicPr>
          <p:cNvPr id="7" name="Picture 6">
            <a:extLst>
              <a:ext uri="{FF2B5EF4-FFF2-40B4-BE49-F238E27FC236}">
                <a16:creationId xmlns:a16="http://schemas.microsoft.com/office/drawing/2014/main" id="{F79367EB-D3C7-321B-CAD7-9740660BD671}"/>
              </a:ext>
            </a:extLst>
          </p:cNvPr>
          <p:cNvPicPr>
            <a:picLocks noChangeAspect="1"/>
          </p:cNvPicPr>
          <p:nvPr/>
        </p:nvPicPr>
        <p:blipFill>
          <a:blip r:embed="rId2"/>
          <a:stretch>
            <a:fillRect/>
          </a:stretch>
        </p:blipFill>
        <p:spPr>
          <a:xfrm>
            <a:off x="1819074" y="1387423"/>
            <a:ext cx="8553852" cy="4816034"/>
          </a:xfrm>
          <a:prstGeom prst="rect">
            <a:avLst/>
          </a:prstGeom>
          <a:ln w="9525">
            <a:solidFill>
              <a:schemeClr val="tx1"/>
            </a:solidFill>
          </a:ln>
        </p:spPr>
      </p:pic>
    </p:spTree>
    <p:extLst>
      <p:ext uri="{BB962C8B-B14F-4D97-AF65-F5344CB8AC3E}">
        <p14:creationId xmlns:p14="http://schemas.microsoft.com/office/powerpoint/2010/main" val="42481769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F5B7C-540B-FCA7-1497-81126CEA17C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B45B9C6-532D-C7F7-D65C-8B8924B2CE08}"/>
              </a:ext>
            </a:extLst>
          </p:cNvPr>
          <p:cNvSpPr/>
          <p:nvPr/>
        </p:nvSpPr>
        <p:spPr>
          <a:xfrm>
            <a:off x="0" y="0"/>
            <a:ext cx="12192000" cy="1325563"/>
          </a:xfrm>
          <a:prstGeom prst="rect">
            <a:avLst/>
          </a:prstGeom>
          <a:solidFill>
            <a:srgbClr val="0073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EDFCD47C-F7B1-1AA9-6668-5F5B14E4E84C}"/>
              </a:ext>
            </a:extLst>
          </p:cNvPr>
          <p:cNvSpPr>
            <a:spLocks noGrp="1"/>
          </p:cNvSpPr>
          <p:nvPr>
            <p:ph type="title"/>
          </p:nvPr>
        </p:nvSpPr>
        <p:spPr>
          <a:xfrm>
            <a:off x="838200" y="18255"/>
            <a:ext cx="10515600" cy="1325563"/>
          </a:xfrm>
        </p:spPr>
        <p:txBody>
          <a:bodyPr>
            <a:noAutofit/>
          </a:bodyPr>
          <a:lstStyle/>
          <a:p>
            <a:r>
              <a:rPr lang="en-IN" sz="28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CI/CD Integration</a:t>
            </a:r>
            <a:endParaRPr lang="en-IN" sz="28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4AD1FB4-0DD7-04D6-710D-F9F4917F4C14}"/>
              </a:ext>
            </a:extLst>
          </p:cNvPr>
          <p:cNvSpPr txBox="1"/>
          <p:nvPr/>
        </p:nvSpPr>
        <p:spPr>
          <a:xfrm>
            <a:off x="2648930" y="6326604"/>
            <a:ext cx="8474697"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Release pipeline running and waiting for approval to publish in  prod</a:t>
            </a:r>
          </a:p>
        </p:txBody>
      </p:sp>
      <p:pic>
        <p:nvPicPr>
          <p:cNvPr id="9" name="Picture 8">
            <a:extLst>
              <a:ext uri="{FF2B5EF4-FFF2-40B4-BE49-F238E27FC236}">
                <a16:creationId xmlns:a16="http://schemas.microsoft.com/office/drawing/2014/main" id="{241F8B47-6180-2059-0F6D-0A8E5F74712C}"/>
              </a:ext>
            </a:extLst>
          </p:cNvPr>
          <p:cNvPicPr>
            <a:picLocks noChangeAspect="1"/>
          </p:cNvPicPr>
          <p:nvPr/>
        </p:nvPicPr>
        <p:blipFill>
          <a:blip r:embed="rId2"/>
          <a:stretch>
            <a:fillRect/>
          </a:stretch>
        </p:blipFill>
        <p:spPr>
          <a:xfrm>
            <a:off x="2073897" y="1575787"/>
            <a:ext cx="8474697" cy="4701925"/>
          </a:xfrm>
          <a:prstGeom prst="rect">
            <a:avLst/>
          </a:prstGeom>
          <a:ln w="9525">
            <a:solidFill>
              <a:schemeClr val="tx1"/>
            </a:solidFill>
          </a:ln>
        </p:spPr>
      </p:pic>
    </p:spTree>
    <p:extLst>
      <p:ext uri="{BB962C8B-B14F-4D97-AF65-F5344CB8AC3E}">
        <p14:creationId xmlns:p14="http://schemas.microsoft.com/office/powerpoint/2010/main" val="3805029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EF0D9-725D-1D09-BF17-C996E07A57FA}"/>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19CF1BC9-6274-444E-80AB-CFF6FF383434}"/>
              </a:ext>
            </a:extLst>
          </p:cNvPr>
          <p:cNvSpPr/>
          <p:nvPr/>
        </p:nvSpPr>
        <p:spPr>
          <a:xfrm>
            <a:off x="0" y="0"/>
            <a:ext cx="12192000" cy="1325563"/>
          </a:xfrm>
          <a:prstGeom prst="rect">
            <a:avLst/>
          </a:prstGeom>
          <a:solidFill>
            <a:srgbClr val="0073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0069D7A8-4493-016D-7ECA-B048F3EAD7ED}"/>
              </a:ext>
            </a:extLst>
          </p:cNvPr>
          <p:cNvSpPr>
            <a:spLocks noGrp="1"/>
          </p:cNvSpPr>
          <p:nvPr>
            <p:ph type="title"/>
          </p:nvPr>
        </p:nvSpPr>
        <p:spPr>
          <a:xfrm>
            <a:off x="838200" y="18255"/>
            <a:ext cx="10515600" cy="1325563"/>
          </a:xfrm>
        </p:spPr>
        <p:txBody>
          <a:bodyPr>
            <a:noAutofit/>
          </a:bodyPr>
          <a:lstStyle/>
          <a:p>
            <a:r>
              <a:rPr lang="en-US" sz="2800" b="1" dirty="0">
                <a:solidFill>
                  <a:schemeClr val="bg1">
                    <a:lumMod val="95000"/>
                  </a:schemeClr>
                </a:solidFill>
                <a:latin typeface="Times New Roman" panose="02020603050405020304" pitchFamily="18" charset="0"/>
                <a:cs typeface="Times New Roman" panose="02020603050405020304" pitchFamily="18" charset="0"/>
              </a:rPr>
              <a:t>Objectives</a:t>
            </a:r>
            <a:endParaRPr lang="en-IN" sz="28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E12E194-1323-6484-6492-72E51696219C}"/>
              </a:ext>
            </a:extLst>
          </p:cNvPr>
          <p:cNvSpPr>
            <a:spLocks noGrp="1"/>
          </p:cNvSpPr>
          <p:nvPr>
            <p:ph idx="1"/>
          </p:nvPr>
        </p:nvSpPr>
        <p:spPr>
          <a:xfrm>
            <a:off x="838200" y="1627662"/>
            <a:ext cx="10515600" cy="4351338"/>
          </a:xfrm>
        </p:spPr>
        <p:txBody>
          <a:bodyPr>
            <a:normAutofit fontScale="92500" lnSpcReduction="10000"/>
          </a:bodyPr>
          <a:lstStyle/>
          <a:p>
            <a:pPr>
              <a:lnSpc>
                <a:spcPct val="107000"/>
              </a:lnSpc>
              <a:spcAft>
                <a:spcPts val="800"/>
              </a:spcAft>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Data Ingestion &amp; Integration - </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Consolidate COVID-19 data from sources like HTTP APIs, Azure Blob Storage, and Azure Data Lake Gen2 to manage historical and real-time data streams.</a:t>
            </a:r>
          </a:p>
          <a:p>
            <a:pPr>
              <a:lnSpc>
                <a:spcPct val="107000"/>
              </a:lnSpc>
              <a:spcAft>
                <a:spcPts val="800"/>
              </a:spcAft>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Data Transformation &amp; Processing - </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Design ADF pipelines for data cleaning and enrichment, implementing Mapping Data Flows for transformation logic (e.g., filtering, joining, aggregation) and using Databricks for advanced processing and HDInsight with Hive for batch tasks.</a:t>
            </a:r>
          </a:p>
          <a:p>
            <a:pPr>
              <a:lnSpc>
                <a:spcPct val="107000"/>
              </a:lnSpc>
              <a:spcAft>
                <a:spcPts val="800"/>
              </a:spcAft>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Data Orchestration &amp; Scheduling - </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Establish dependencies between pipelines and triggers to manage data flows, enabling real-time orchestration and monitoring.</a:t>
            </a:r>
          </a:p>
          <a:p>
            <a:pPr>
              <a:lnSpc>
                <a:spcPct val="107000"/>
              </a:lnSpc>
              <a:spcAft>
                <a:spcPts val="800"/>
              </a:spcAft>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Data Storage &amp; Access Control - </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Manage secure storage with Azure Data Lake Gen2 and Azure SQL Database, enforcing role-based access.</a:t>
            </a:r>
          </a:p>
          <a:p>
            <a:pPr>
              <a:lnSpc>
                <a:spcPct val="107000"/>
              </a:lnSpc>
              <a:spcAft>
                <a:spcPts val="800"/>
              </a:spcAft>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Monitoring &amp; Alerting - </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Use Azure Monitor and Log Analytics for real-time pipeline monitoring and diagnostics.</a:t>
            </a:r>
          </a:p>
          <a:p>
            <a:pPr>
              <a:lnSpc>
                <a:spcPct val="107000"/>
              </a:lnSpc>
              <a:spcAft>
                <a:spcPts val="800"/>
              </a:spcAft>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CI/CD Integration - </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Implement Azure DevOps pipelines for reliable development and deployment across environments.</a:t>
            </a:r>
          </a:p>
        </p:txBody>
      </p:sp>
    </p:spTree>
    <p:extLst>
      <p:ext uri="{BB962C8B-B14F-4D97-AF65-F5344CB8AC3E}">
        <p14:creationId xmlns:p14="http://schemas.microsoft.com/office/powerpoint/2010/main" val="1486372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F88E5-41EE-9BD9-1A5F-0C7CDE57B4A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6A9803EA-BCE5-7FA7-9E67-BEF5CC60AB85}"/>
              </a:ext>
            </a:extLst>
          </p:cNvPr>
          <p:cNvSpPr/>
          <p:nvPr/>
        </p:nvSpPr>
        <p:spPr>
          <a:xfrm>
            <a:off x="0" y="0"/>
            <a:ext cx="12192000" cy="1325563"/>
          </a:xfrm>
          <a:prstGeom prst="rect">
            <a:avLst/>
          </a:prstGeom>
          <a:solidFill>
            <a:srgbClr val="0073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99177973-88BD-C34A-5A6C-503CB8DBF6D0}"/>
              </a:ext>
            </a:extLst>
          </p:cNvPr>
          <p:cNvSpPr>
            <a:spLocks noGrp="1"/>
          </p:cNvSpPr>
          <p:nvPr>
            <p:ph type="title"/>
          </p:nvPr>
        </p:nvSpPr>
        <p:spPr>
          <a:xfrm>
            <a:off x="838200" y="18255"/>
            <a:ext cx="10515600" cy="1325563"/>
          </a:xfrm>
        </p:spPr>
        <p:txBody>
          <a:bodyPr>
            <a:noAutofit/>
          </a:bodyPr>
          <a:lstStyle/>
          <a:p>
            <a:r>
              <a:rPr lang="en-IN" sz="28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CI/CD Integration</a:t>
            </a:r>
            <a:endParaRPr lang="en-IN" sz="28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3C63BF3-D4B1-C325-D22C-51AF55D72C5F}"/>
              </a:ext>
            </a:extLst>
          </p:cNvPr>
          <p:cNvSpPr txBox="1"/>
          <p:nvPr/>
        </p:nvSpPr>
        <p:spPr>
          <a:xfrm>
            <a:off x="4119512" y="6325015"/>
            <a:ext cx="8474697"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Release pipeline success </a:t>
            </a:r>
          </a:p>
        </p:txBody>
      </p:sp>
      <p:pic>
        <p:nvPicPr>
          <p:cNvPr id="4" name="Picture 3">
            <a:extLst>
              <a:ext uri="{FF2B5EF4-FFF2-40B4-BE49-F238E27FC236}">
                <a16:creationId xmlns:a16="http://schemas.microsoft.com/office/drawing/2014/main" id="{A9EAF3FD-065C-DEF2-EB8F-24E0C30AAED5}"/>
              </a:ext>
            </a:extLst>
          </p:cNvPr>
          <p:cNvPicPr>
            <a:picLocks noChangeAspect="1"/>
          </p:cNvPicPr>
          <p:nvPr/>
        </p:nvPicPr>
        <p:blipFill>
          <a:blip r:embed="rId2"/>
          <a:stretch>
            <a:fillRect/>
          </a:stretch>
        </p:blipFill>
        <p:spPr>
          <a:xfrm>
            <a:off x="1483812" y="1528530"/>
            <a:ext cx="8426967" cy="4765249"/>
          </a:xfrm>
          <a:prstGeom prst="rect">
            <a:avLst/>
          </a:prstGeom>
          <a:ln w="9525">
            <a:solidFill>
              <a:schemeClr val="tx1"/>
            </a:solidFill>
          </a:ln>
        </p:spPr>
      </p:pic>
    </p:spTree>
    <p:extLst>
      <p:ext uri="{BB962C8B-B14F-4D97-AF65-F5344CB8AC3E}">
        <p14:creationId xmlns:p14="http://schemas.microsoft.com/office/powerpoint/2010/main" val="6937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A4994-5E50-E9C3-9655-5DE138FE3531}"/>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EF09D364-9233-F302-23E9-D4516F20BEF6}"/>
              </a:ext>
            </a:extLst>
          </p:cNvPr>
          <p:cNvSpPr/>
          <p:nvPr/>
        </p:nvSpPr>
        <p:spPr>
          <a:xfrm>
            <a:off x="0" y="0"/>
            <a:ext cx="12192000" cy="1325563"/>
          </a:xfrm>
          <a:prstGeom prst="rect">
            <a:avLst/>
          </a:prstGeom>
          <a:solidFill>
            <a:srgbClr val="0073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9C8944AF-3BA0-2E4F-E51C-405FC111FC92}"/>
              </a:ext>
            </a:extLst>
          </p:cNvPr>
          <p:cNvSpPr>
            <a:spLocks noGrp="1"/>
          </p:cNvSpPr>
          <p:nvPr>
            <p:ph type="title"/>
          </p:nvPr>
        </p:nvSpPr>
        <p:spPr>
          <a:xfrm>
            <a:off x="838200" y="18255"/>
            <a:ext cx="10515600" cy="1325563"/>
          </a:xfrm>
        </p:spPr>
        <p:txBody>
          <a:bodyPr>
            <a:noAutofit/>
          </a:bodyPr>
          <a:lstStyle/>
          <a:p>
            <a:r>
              <a:rPr lang="en-IN" sz="28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CI/CD Integration</a:t>
            </a:r>
            <a:endParaRPr lang="en-IN" sz="28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E31B44C-88C5-763A-C76E-9C1D9E0E0C3F}"/>
              </a:ext>
            </a:extLst>
          </p:cNvPr>
          <p:cNvSpPr txBox="1"/>
          <p:nvPr/>
        </p:nvSpPr>
        <p:spPr>
          <a:xfrm>
            <a:off x="4119512" y="6325015"/>
            <a:ext cx="8474697"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Pipeline 3 in test environment</a:t>
            </a:r>
          </a:p>
        </p:txBody>
      </p:sp>
      <p:pic>
        <p:nvPicPr>
          <p:cNvPr id="7" name="Picture 6">
            <a:extLst>
              <a:ext uri="{FF2B5EF4-FFF2-40B4-BE49-F238E27FC236}">
                <a16:creationId xmlns:a16="http://schemas.microsoft.com/office/drawing/2014/main" id="{4B51CFAC-CFEE-9AF8-62C1-C8871F8CFF88}"/>
              </a:ext>
            </a:extLst>
          </p:cNvPr>
          <p:cNvPicPr>
            <a:picLocks noChangeAspect="1"/>
          </p:cNvPicPr>
          <p:nvPr/>
        </p:nvPicPr>
        <p:blipFill>
          <a:blip r:embed="rId2"/>
          <a:stretch>
            <a:fillRect/>
          </a:stretch>
        </p:blipFill>
        <p:spPr>
          <a:xfrm>
            <a:off x="1837404" y="1559838"/>
            <a:ext cx="7825070" cy="4512646"/>
          </a:xfrm>
          <a:prstGeom prst="rect">
            <a:avLst/>
          </a:prstGeom>
          <a:ln>
            <a:solidFill>
              <a:srgbClr val="0073CC"/>
            </a:solidFill>
          </a:ln>
        </p:spPr>
      </p:pic>
    </p:spTree>
    <p:extLst>
      <p:ext uri="{BB962C8B-B14F-4D97-AF65-F5344CB8AC3E}">
        <p14:creationId xmlns:p14="http://schemas.microsoft.com/office/powerpoint/2010/main" val="22956384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D83AE-6225-F159-52D7-2EDF212E897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8F56A3E-62D3-FABC-CBA0-47DE9CCA7972}"/>
              </a:ext>
            </a:extLst>
          </p:cNvPr>
          <p:cNvSpPr/>
          <p:nvPr/>
        </p:nvSpPr>
        <p:spPr>
          <a:xfrm>
            <a:off x="0" y="0"/>
            <a:ext cx="12192000" cy="1325563"/>
          </a:xfrm>
          <a:prstGeom prst="rect">
            <a:avLst/>
          </a:prstGeom>
          <a:solidFill>
            <a:srgbClr val="0073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EB0EC9EE-4883-DE9B-7D9E-B559158D5793}"/>
              </a:ext>
            </a:extLst>
          </p:cNvPr>
          <p:cNvSpPr>
            <a:spLocks noGrp="1"/>
          </p:cNvSpPr>
          <p:nvPr>
            <p:ph type="title"/>
          </p:nvPr>
        </p:nvSpPr>
        <p:spPr>
          <a:xfrm>
            <a:off x="838200" y="18255"/>
            <a:ext cx="10515600" cy="1325563"/>
          </a:xfrm>
        </p:spPr>
        <p:txBody>
          <a:bodyPr>
            <a:noAutofit/>
          </a:bodyPr>
          <a:lstStyle/>
          <a:p>
            <a:r>
              <a:rPr lang="en-IN" sz="28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CI/CD Integration</a:t>
            </a:r>
            <a:endParaRPr lang="en-IN" sz="28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78BFF8B-7717-F1A5-A7B9-79085C8F4C23}"/>
              </a:ext>
            </a:extLst>
          </p:cNvPr>
          <p:cNvSpPr txBox="1"/>
          <p:nvPr/>
        </p:nvSpPr>
        <p:spPr>
          <a:xfrm>
            <a:off x="4119512" y="6325015"/>
            <a:ext cx="8474697"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Pipeline 3 in prod environment </a:t>
            </a:r>
          </a:p>
        </p:txBody>
      </p:sp>
      <p:pic>
        <p:nvPicPr>
          <p:cNvPr id="7" name="Picture 6">
            <a:extLst>
              <a:ext uri="{FF2B5EF4-FFF2-40B4-BE49-F238E27FC236}">
                <a16:creationId xmlns:a16="http://schemas.microsoft.com/office/drawing/2014/main" id="{DE8E817E-6605-04BC-7431-88FE50D40BBA}"/>
              </a:ext>
            </a:extLst>
          </p:cNvPr>
          <p:cNvPicPr>
            <a:picLocks noChangeAspect="1"/>
          </p:cNvPicPr>
          <p:nvPr/>
        </p:nvPicPr>
        <p:blipFill>
          <a:blip r:embed="rId2"/>
          <a:stretch>
            <a:fillRect/>
          </a:stretch>
        </p:blipFill>
        <p:spPr>
          <a:xfrm>
            <a:off x="1527142" y="1362073"/>
            <a:ext cx="8691513" cy="4870379"/>
          </a:xfrm>
          <a:prstGeom prst="rect">
            <a:avLst/>
          </a:prstGeom>
          <a:ln>
            <a:solidFill>
              <a:srgbClr val="0073CC"/>
            </a:solidFill>
          </a:ln>
        </p:spPr>
      </p:pic>
    </p:spTree>
    <p:extLst>
      <p:ext uri="{BB962C8B-B14F-4D97-AF65-F5344CB8AC3E}">
        <p14:creationId xmlns:p14="http://schemas.microsoft.com/office/powerpoint/2010/main" val="16656672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9DFFD-A3B8-AFA4-3860-99C5AB8C91BA}"/>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105BD4BC-3BF2-5FD7-3C46-A068C00EA583}"/>
              </a:ext>
            </a:extLst>
          </p:cNvPr>
          <p:cNvSpPr/>
          <p:nvPr/>
        </p:nvSpPr>
        <p:spPr>
          <a:xfrm>
            <a:off x="0" y="0"/>
            <a:ext cx="12192000" cy="1325563"/>
          </a:xfrm>
          <a:prstGeom prst="rect">
            <a:avLst/>
          </a:prstGeom>
          <a:solidFill>
            <a:srgbClr val="0073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7C7A5139-13ED-D938-27D4-7A7704B3C13F}"/>
              </a:ext>
            </a:extLst>
          </p:cNvPr>
          <p:cNvSpPr>
            <a:spLocks noGrp="1"/>
          </p:cNvSpPr>
          <p:nvPr>
            <p:ph type="title"/>
          </p:nvPr>
        </p:nvSpPr>
        <p:spPr>
          <a:xfrm>
            <a:off x="838200" y="18255"/>
            <a:ext cx="10515600" cy="1325563"/>
          </a:xfrm>
        </p:spPr>
        <p:txBody>
          <a:bodyPr>
            <a:noAutofit/>
          </a:bodyPr>
          <a:lstStyle/>
          <a:p>
            <a:r>
              <a:rPr lang="en-IN" sz="28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CI/CD Integration</a:t>
            </a:r>
            <a:endParaRPr lang="en-IN" sz="28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29DFBB66-4747-1C81-586A-10EE0098413C}"/>
              </a:ext>
            </a:extLst>
          </p:cNvPr>
          <p:cNvSpPr txBox="1"/>
          <p:nvPr/>
        </p:nvSpPr>
        <p:spPr>
          <a:xfrm>
            <a:off x="2219227" y="6013931"/>
            <a:ext cx="8474697" cy="64633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Building pipeline using YAML Script to automate the publishing of arm templates. Above is the YAML Script used</a:t>
            </a:r>
          </a:p>
        </p:txBody>
      </p:sp>
      <p:pic>
        <p:nvPicPr>
          <p:cNvPr id="4" name="Picture 3">
            <a:extLst>
              <a:ext uri="{FF2B5EF4-FFF2-40B4-BE49-F238E27FC236}">
                <a16:creationId xmlns:a16="http://schemas.microsoft.com/office/drawing/2014/main" id="{50710693-7AFC-C7C3-3FBD-9E2A0BD2C970}"/>
              </a:ext>
            </a:extLst>
          </p:cNvPr>
          <p:cNvPicPr>
            <a:picLocks noChangeAspect="1"/>
          </p:cNvPicPr>
          <p:nvPr/>
        </p:nvPicPr>
        <p:blipFill>
          <a:blip r:embed="rId2"/>
          <a:stretch>
            <a:fillRect/>
          </a:stretch>
        </p:blipFill>
        <p:spPr>
          <a:xfrm>
            <a:off x="2098851" y="1681854"/>
            <a:ext cx="7994297" cy="4118782"/>
          </a:xfrm>
          <a:prstGeom prst="rect">
            <a:avLst/>
          </a:prstGeom>
        </p:spPr>
      </p:pic>
    </p:spTree>
    <p:extLst>
      <p:ext uri="{BB962C8B-B14F-4D97-AF65-F5344CB8AC3E}">
        <p14:creationId xmlns:p14="http://schemas.microsoft.com/office/powerpoint/2010/main" val="41079208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3C8E52-7A25-B33C-4EBD-32F14E1497AB}"/>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2D61E651-6B6B-76A0-B454-9BC1B17623E2}"/>
              </a:ext>
            </a:extLst>
          </p:cNvPr>
          <p:cNvSpPr/>
          <p:nvPr/>
        </p:nvSpPr>
        <p:spPr>
          <a:xfrm>
            <a:off x="0" y="0"/>
            <a:ext cx="12192000" cy="1325563"/>
          </a:xfrm>
          <a:prstGeom prst="rect">
            <a:avLst/>
          </a:prstGeom>
          <a:solidFill>
            <a:srgbClr val="0073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DC9D23D8-32D0-1EDF-2087-60C416687579}"/>
              </a:ext>
            </a:extLst>
          </p:cNvPr>
          <p:cNvSpPr>
            <a:spLocks noGrp="1"/>
          </p:cNvSpPr>
          <p:nvPr>
            <p:ph type="title"/>
          </p:nvPr>
        </p:nvSpPr>
        <p:spPr>
          <a:xfrm>
            <a:off x="838200" y="18255"/>
            <a:ext cx="10515600" cy="1325563"/>
          </a:xfrm>
        </p:spPr>
        <p:txBody>
          <a:bodyPr>
            <a:noAutofit/>
          </a:bodyPr>
          <a:lstStyle/>
          <a:p>
            <a:r>
              <a:rPr lang="en-IN" sz="28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CI/CD Integration</a:t>
            </a:r>
            <a:endParaRPr lang="en-IN" sz="28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7B70ECF-B941-1503-678B-7DF17DA33CC6}"/>
              </a:ext>
            </a:extLst>
          </p:cNvPr>
          <p:cNvSpPr txBox="1"/>
          <p:nvPr/>
        </p:nvSpPr>
        <p:spPr>
          <a:xfrm>
            <a:off x="5360708" y="6063231"/>
            <a:ext cx="8675986"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Build Pipeline</a:t>
            </a:r>
          </a:p>
        </p:txBody>
      </p:sp>
      <p:pic>
        <p:nvPicPr>
          <p:cNvPr id="7" name="Picture 6">
            <a:extLst>
              <a:ext uri="{FF2B5EF4-FFF2-40B4-BE49-F238E27FC236}">
                <a16:creationId xmlns:a16="http://schemas.microsoft.com/office/drawing/2014/main" id="{4EE5166A-AAB7-2916-618B-0891726E5F89}"/>
              </a:ext>
            </a:extLst>
          </p:cNvPr>
          <p:cNvPicPr>
            <a:picLocks noChangeAspect="1"/>
          </p:cNvPicPr>
          <p:nvPr/>
        </p:nvPicPr>
        <p:blipFill>
          <a:blip r:embed="rId2"/>
          <a:stretch>
            <a:fillRect/>
          </a:stretch>
        </p:blipFill>
        <p:spPr>
          <a:xfrm>
            <a:off x="2570959" y="1637709"/>
            <a:ext cx="7581709" cy="4316297"/>
          </a:xfrm>
          <a:prstGeom prst="rect">
            <a:avLst/>
          </a:prstGeom>
          <a:ln>
            <a:solidFill>
              <a:srgbClr val="0073CC"/>
            </a:solidFill>
          </a:ln>
        </p:spPr>
      </p:pic>
    </p:spTree>
    <p:extLst>
      <p:ext uri="{BB962C8B-B14F-4D97-AF65-F5344CB8AC3E}">
        <p14:creationId xmlns:p14="http://schemas.microsoft.com/office/powerpoint/2010/main" val="15333248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22B9D-22C4-D36D-EFDA-16197692F677}"/>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1DE78C2D-B2B6-B7C9-CE3E-348BDF971867}"/>
              </a:ext>
            </a:extLst>
          </p:cNvPr>
          <p:cNvSpPr/>
          <p:nvPr/>
        </p:nvSpPr>
        <p:spPr>
          <a:xfrm>
            <a:off x="0" y="0"/>
            <a:ext cx="12192000" cy="1325563"/>
          </a:xfrm>
          <a:prstGeom prst="rect">
            <a:avLst/>
          </a:prstGeom>
          <a:solidFill>
            <a:srgbClr val="0073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BD46ADB6-104C-83FE-76C8-E63FA3E61336}"/>
              </a:ext>
            </a:extLst>
          </p:cNvPr>
          <p:cNvSpPr>
            <a:spLocks noGrp="1"/>
          </p:cNvSpPr>
          <p:nvPr>
            <p:ph type="title"/>
          </p:nvPr>
        </p:nvSpPr>
        <p:spPr>
          <a:xfrm>
            <a:off x="838200" y="18255"/>
            <a:ext cx="10515600" cy="1325563"/>
          </a:xfrm>
        </p:spPr>
        <p:txBody>
          <a:bodyPr>
            <a:noAutofit/>
          </a:bodyPr>
          <a:lstStyle/>
          <a:p>
            <a:r>
              <a:rPr lang="en-IN" sz="28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CI/CD Integration</a:t>
            </a:r>
            <a:endParaRPr lang="en-IN" sz="28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EACFAF9-FE2A-75C6-60D4-727DA157C854}"/>
              </a:ext>
            </a:extLst>
          </p:cNvPr>
          <p:cNvSpPr txBox="1"/>
          <p:nvPr/>
        </p:nvSpPr>
        <p:spPr>
          <a:xfrm>
            <a:off x="2787191" y="6204633"/>
            <a:ext cx="8675986"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Running the build pipeline  by manually triggering it in Azure </a:t>
            </a:r>
            <a:r>
              <a:rPr lang="en-IN" dirty="0" err="1">
                <a:latin typeface="Times New Roman" panose="02020603050405020304" pitchFamily="18" charset="0"/>
                <a:cs typeface="Times New Roman" panose="02020603050405020304" pitchFamily="18" charset="0"/>
              </a:rPr>
              <a:t>devops</a:t>
            </a:r>
            <a:r>
              <a:rPr lang="en-IN" dirty="0">
                <a:latin typeface="Times New Roman" panose="02020603050405020304" pitchFamily="18" charset="0"/>
                <a:cs typeface="Times New Roman" panose="02020603050405020304" pitchFamily="18" charset="0"/>
              </a:rPr>
              <a:t> portal</a:t>
            </a:r>
          </a:p>
        </p:txBody>
      </p:sp>
      <p:pic>
        <p:nvPicPr>
          <p:cNvPr id="4" name="Picture 3">
            <a:extLst>
              <a:ext uri="{FF2B5EF4-FFF2-40B4-BE49-F238E27FC236}">
                <a16:creationId xmlns:a16="http://schemas.microsoft.com/office/drawing/2014/main" id="{AF069302-36AC-15B6-FB36-E78371FC17C2}"/>
              </a:ext>
            </a:extLst>
          </p:cNvPr>
          <p:cNvPicPr>
            <a:picLocks noChangeAspect="1"/>
          </p:cNvPicPr>
          <p:nvPr/>
        </p:nvPicPr>
        <p:blipFill>
          <a:blip r:embed="rId2"/>
          <a:stretch>
            <a:fillRect/>
          </a:stretch>
        </p:blipFill>
        <p:spPr>
          <a:xfrm>
            <a:off x="2339450" y="1475616"/>
            <a:ext cx="8171437" cy="4597641"/>
          </a:xfrm>
          <a:prstGeom prst="rect">
            <a:avLst/>
          </a:prstGeom>
          <a:ln>
            <a:solidFill>
              <a:srgbClr val="0073CC"/>
            </a:solidFill>
          </a:ln>
        </p:spPr>
      </p:pic>
    </p:spTree>
    <p:extLst>
      <p:ext uri="{BB962C8B-B14F-4D97-AF65-F5344CB8AC3E}">
        <p14:creationId xmlns:p14="http://schemas.microsoft.com/office/powerpoint/2010/main" val="13798208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8E40A-EB84-304B-4027-4F3A54BCCEA1}"/>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906E1200-72A8-36C2-B0EE-C87E7B4EAAED}"/>
              </a:ext>
            </a:extLst>
          </p:cNvPr>
          <p:cNvSpPr/>
          <p:nvPr/>
        </p:nvSpPr>
        <p:spPr>
          <a:xfrm>
            <a:off x="0" y="0"/>
            <a:ext cx="12192000" cy="1325563"/>
          </a:xfrm>
          <a:prstGeom prst="rect">
            <a:avLst/>
          </a:prstGeom>
          <a:solidFill>
            <a:srgbClr val="0073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137A91C7-FC9B-EF54-0EFF-686EF3901E23}"/>
              </a:ext>
            </a:extLst>
          </p:cNvPr>
          <p:cNvSpPr>
            <a:spLocks noGrp="1"/>
          </p:cNvSpPr>
          <p:nvPr>
            <p:ph type="title"/>
          </p:nvPr>
        </p:nvSpPr>
        <p:spPr>
          <a:xfrm>
            <a:off x="838200" y="18255"/>
            <a:ext cx="10515600" cy="1325563"/>
          </a:xfrm>
        </p:spPr>
        <p:txBody>
          <a:bodyPr>
            <a:noAutofit/>
          </a:bodyPr>
          <a:lstStyle/>
          <a:p>
            <a:r>
              <a:rPr lang="en-IN" sz="28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CI/CD Integration</a:t>
            </a:r>
            <a:endParaRPr lang="en-IN" sz="28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7110EF0-34EA-A1FA-433A-6E75735F6462}"/>
              </a:ext>
            </a:extLst>
          </p:cNvPr>
          <p:cNvSpPr txBox="1"/>
          <p:nvPr/>
        </p:nvSpPr>
        <p:spPr>
          <a:xfrm>
            <a:off x="2956873" y="6193414"/>
            <a:ext cx="8675986" cy="64633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Triggering the build pipeline by making change in Data factory. </a:t>
            </a:r>
          </a:p>
          <a:p>
            <a:r>
              <a:rPr lang="en-IN" dirty="0">
                <a:latin typeface="Times New Roman" panose="02020603050405020304" pitchFamily="18" charset="0"/>
                <a:cs typeface="Times New Roman" panose="02020603050405020304" pitchFamily="18" charset="0"/>
              </a:rPr>
              <a:t>Changed the name of the wait activity  </a:t>
            </a:r>
          </a:p>
        </p:txBody>
      </p:sp>
      <p:pic>
        <p:nvPicPr>
          <p:cNvPr id="7" name="Picture 6">
            <a:extLst>
              <a:ext uri="{FF2B5EF4-FFF2-40B4-BE49-F238E27FC236}">
                <a16:creationId xmlns:a16="http://schemas.microsoft.com/office/drawing/2014/main" id="{D664B134-1204-AEDE-0ECE-F2ACF05998BA}"/>
              </a:ext>
            </a:extLst>
          </p:cNvPr>
          <p:cNvPicPr>
            <a:picLocks noChangeAspect="1"/>
          </p:cNvPicPr>
          <p:nvPr/>
        </p:nvPicPr>
        <p:blipFill>
          <a:blip r:embed="rId2"/>
          <a:stretch>
            <a:fillRect/>
          </a:stretch>
        </p:blipFill>
        <p:spPr>
          <a:xfrm>
            <a:off x="1758007" y="1509094"/>
            <a:ext cx="8675986" cy="4702575"/>
          </a:xfrm>
          <a:prstGeom prst="rect">
            <a:avLst/>
          </a:prstGeom>
          <a:ln>
            <a:solidFill>
              <a:srgbClr val="0073CC"/>
            </a:solidFill>
          </a:ln>
        </p:spPr>
      </p:pic>
    </p:spTree>
    <p:extLst>
      <p:ext uri="{BB962C8B-B14F-4D97-AF65-F5344CB8AC3E}">
        <p14:creationId xmlns:p14="http://schemas.microsoft.com/office/powerpoint/2010/main" val="2518127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CECD49-682E-9677-B89A-CB19F99FCE3B}"/>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23A692D-8FA0-35D7-28EC-CA8A33C8F5DF}"/>
              </a:ext>
            </a:extLst>
          </p:cNvPr>
          <p:cNvSpPr/>
          <p:nvPr/>
        </p:nvSpPr>
        <p:spPr>
          <a:xfrm>
            <a:off x="0" y="0"/>
            <a:ext cx="12192000" cy="1325563"/>
          </a:xfrm>
          <a:prstGeom prst="rect">
            <a:avLst/>
          </a:prstGeom>
          <a:solidFill>
            <a:srgbClr val="0073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DF214171-7406-C45B-8E75-89C7F8C171B3}"/>
              </a:ext>
            </a:extLst>
          </p:cNvPr>
          <p:cNvSpPr>
            <a:spLocks noGrp="1"/>
          </p:cNvSpPr>
          <p:nvPr>
            <p:ph type="title"/>
          </p:nvPr>
        </p:nvSpPr>
        <p:spPr>
          <a:xfrm>
            <a:off x="838200" y="18255"/>
            <a:ext cx="10515600" cy="1325563"/>
          </a:xfrm>
        </p:spPr>
        <p:txBody>
          <a:bodyPr>
            <a:noAutofit/>
          </a:bodyPr>
          <a:lstStyle/>
          <a:p>
            <a:r>
              <a:rPr lang="en-IN" sz="28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CI/CD Integration</a:t>
            </a:r>
            <a:endParaRPr lang="en-IN" sz="2800" b="1" dirty="0">
              <a:solidFill>
                <a:schemeClr val="bg1">
                  <a:lumMod val="95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34224C2-52E3-E334-4A16-4826562AD8D3}"/>
              </a:ext>
            </a:extLst>
          </p:cNvPr>
          <p:cNvPicPr>
            <a:picLocks noChangeAspect="1"/>
          </p:cNvPicPr>
          <p:nvPr/>
        </p:nvPicPr>
        <p:blipFill>
          <a:blip r:embed="rId2"/>
          <a:stretch>
            <a:fillRect/>
          </a:stretch>
        </p:blipFill>
        <p:spPr>
          <a:xfrm>
            <a:off x="1870591" y="1423504"/>
            <a:ext cx="8149159" cy="4637930"/>
          </a:xfrm>
          <a:prstGeom prst="rect">
            <a:avLst/>
          </a:prstGeom>
          <a:ln>
            <a:solidFill>
              <a:srgbClr val="0073CC"/>
            </a:solidFill>
          </a:ln>
        </p:spPr>
      </p:pic>
      <p:sp>
        <p:nvSpPr>
          <p:cNvPr id="8" name="TextBox 7">
            <a:extLst>
              <a:ext uri="{FF2B5EF4-FFF2-40B4-BE49-F238E27FC236}">
                <a16:creationId xmlns:a16="http://schemas.microsoft.com/office/drawing/2014/main" id="{6B8C6877-D121-BE97-743D-0420EF497A58}"/>
              </a:ext>
            </a:extLst>
          </p:cNvPr>
          <p:cNvSpPr txBox="1"/>
          <p:nvPr/>
        </p:nvSpPr>
        <p:spPr>
          <a:xfrm>
            <a:off x="3893270" y="6278252"/>
            <a:ext cx="3648173" cy="369332"/>
          </a:xfrm>
          <a:prstGeom prst="rect">
            <a:avLst/>
          </a:prstGeom>
          <a:noFill/>
        </p:spPr>
        <p:txBody>
          <a:bodyPr wrap="square" rtlCol="0">
            <a:spAutoFit/>
          </a:bodyPr>
          <a:lstStyle/>
          <a:p>
            <a:r>
              <a:rPr lang="en-IN" dirty="0"/>
              <a:t>Merge Complete</a:t>
            </a:r>
          </a:p>
        </p:txBody>
      </p:sp>
    </p:spTree>
    <p:extLst>
      <p:ext uri="{BB962C8B-B14F-4D97-AF65-F5344CB8AC3E}">
        <p14:creationId xmlns:p14="http://schemas.microsoft.com/office/powerpoint/2010/main" val="39570233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AF9BB-F2C2-CC8B-6048-F03F773090B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7832A5D3-0877-B53E-8F22-3DCBA1DC9DCE}"/>
              </a:ext>
            </a:extLst>
          </p:cNvPr>
          <p:cNvSpPr/>
          <p:nvPr/>
        </p:nvSpPr>
        <p:spPr>
          <a:xfrm>
            <a:off x="0" y="0"/>
            <a:ext cx="12192000" cy="1325563"/>
          </a:xfrm>
          <a:prstGeom prst="rect">
            <a:avLst/>
          </a:prstGeom>
          <a:solidFill>
            <a:srgbClr val="0073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0597C297-6BA3-DBE0-F47B-64FD4AC25540}"/>
              </a:ext>
            </a:extLst>
          </p:cNvPr>
          <p:cNvSpPr>
            <a:spLocks noGrp="1"/>
          </p:cNvSpPr>
          <p:nvPr>
            <p:ph type="title"/>
          </p:nvPr>
        </p:nvSpPr>
        <p:spPr>
          <a:xfrm>
            <a:off x="838200" y="18255"/>
            <a:ext cx="10515600" cy="1325563"/>
          </a:xfrm>
        </p:spPr>
        <p:txBody>
          <a:bodyPr>
            <a:noAutofit/>
          </a:bodyPr>
          <a:lstStyle/>
          <a:p>
            <a:r>
              <a:rPr lang="en-IN" sz="28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CI/CD Integration</a:t>
            </a:r>
            <a:endParaRPr lang="en-IN" sz="28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E3803BE-1EAC-992B-FB02-B002688D088D}"/>
              </a:ext>
            </a:extLst>
          </p:cNvPr>
          <p:cNvSpPr txBox="1"/>
          <p:nvPr/>
        </p:nvSpPr>
        <p:spPr>
          <a:xfrm>
            <a:off x="3893270" y="6278252"/>
            <a:ext cx="3648173"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Build pipeline triggered.</a:t>
            </a:r>
          </a:p>
        </p:txBody>
      </p:sp>
      <p:pic>
        <p:nvPicPr>
          <p:cNvPr id="5" name="Picture 4">
            <a:extLst>
              <a:ext uri="{FF2B5EF4-FFF2-40B4-BE49-F238E27FC236}">
                <a16:creationId xmlns:a16="http://schemas.microsoft.com/office/drawing/2014/main" id="{74704EE4-C44F-BFE9-CAAA-F240C48F2335}"/>
              </a:ext>
            </a:extLst>
          </p:cNvPr>
          <p:cNvPicPr>
            <a:picLocks noChangeAspect="1"/>
          </p:cNvPicPr>
          <p:nvPr/>
        </p:nvPicPr>
        <p:blipFill>
          <a:blip r:embed="rId2"/>
          <a:stretch>
            <a:fillRect/>
          </a:stretch>
        </p:blipFill>
        <p:spPr>
          <a:xfrm>
            <a:off x="1112363" y="1556119"/>
            <a:ext cx="9803877" cy="4722133"/>
          </a:xfrm>
          <a:prstGeom prst="rect">
            <a:avLst/>
          </a:prstGeom>
          <a:ln>
            <a:solidFill>
              <a:srgbClr val="0073CC"/>
            </a:solidFill>
          </a:ln>
        </p:spPr>
      </p:pic>
    </p:spTree>
    <p:extLst>
      <p:ext uri="{BB962C8B-B14F-4D97-AF65-F5344CB8AC3E}">
        <p14:creationId xmlns:p14="http://schemas.microsoft.com/office/powerpoint/2010/main" val="20132668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C2C35-44BE-8E93-1C94-1727FBAFC1CB}"/>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4B24D79C-02F9-7B5D-2C79-5716AFAD2C6B}"/>
              </a:ext>
            </a:extLst>
          </p:cNvPr>
          <p:cNvSpPr/>
          <p:nvPr/>
        </p:nvSpPr>
        <p:spPr>
          <a:xfrm>
            <a:off x="0" y="0"/>
            <a:ext cx="12192000" cy="1325563"/>
          </a:xfrm>
          <a:prstGeom prst="rect">
            <a:avLst/>
          </a:prstGeom>
          <a:solidFill>
            <a:srgbClr val="0073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EFA38065-9804-F336-1319-9815AA615590}"/>
              </a:ext>
            </a:extLst>
          </p:cNvPr>
          <p:cNvSpPr>
            <a:spLocks noGrp="1"/>
          </p:cNvSpPr>
          <p:nvPr>
            <p:ph type="title"/>
          </p:nvPr>
        </p:nvSpPr>
        <p:spPr>
          <a:xfrm>
            <a:off x="838200" y="18255"/>
            <a:ext cx="10515600" cy="1325563"/>
          </a:xfrm>
        </p:spPr>
        <p:txBody>
          <a:bodyPr>
            <a:noAutofit/>
          </a:bodyPr>
          <a:lstStyle/>
          <a:p>
            <a:r>
              <a:rPr lang="en-IN" sz="28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CI/CD Integration</a:t>
            </a:r>
            <a:endParaRPr lang="en-IN" sz="28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0B65DC6E-3C2C-1172-28B2-7CEE4F535F46}"/>
              </a:ext>
            </a:extLst>
          </p:cNvPr>
          <p:cNvSpPr txBox="1"/>
          <p:nvPr/>
        </p:nvSpPr>
        <p:spPr>
          <a:xfrm>
            <a:off x="2978869" y="6278251"/>
            <a:ext cx="5656083"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Build pipeline success and arm templates are published.</a:t>
            </a:r>
          </a:p>
        </p:txBody>
      </p:sp>
      <p:pic>
        <p:nvPicPr>
          <p:cNvPr id="4" name="Picture 3">
            <a:extLst>
              <a:ext uri="{FF2B5EF4-FFF2-40B4-BE49-F238E27FC236}">
                <a16:creationId xmlns:a16="http://schemas.microsoft.com/office/drawing/2014/main" id="{6F42C1F9-D094-6412-1316-81BCDBE2E499}"/>
              </a:ext>
            </a:extLst>
          </p:cNvPr>
          <p:cNvPicPr>
            <a:picLocks noChangeAspect="1"/>
          </p:cNvPicPr>
          <p:nvPr/>
        </p:nvPicPr>
        <p:blipFill>
          <a:blip r:embed="rId2"/>
          <a:stretch>
            <a:fillRect/>
          </a:stretch>
        </p:blipFill>
        <p:spPr>
          <a:xfrm>
            <a:off x="1447902" y="1546245"/>
            <a:ext cx="7958019" cy="4529579"/>
          </a:xfrm>
          <a:prstGeom prst="rect">
            <a:avLst/>
          </a:prstGeom>
          <a:ln>
            <a:solidFill>
              <a:srgbClr val="0073CC"/>
            </a:solidFill>
          </a:ln>
        </p:spPr>
      </p:pic>
    </p:spTree>
    <p:extLst>
      <p:ext uri="{BB962C8B-B14F-4D97-AF65-F5344CB8AC3E}">
        <p14:creationId xmlns:p14="http://schemas.microsoft.com/office/powerpoint/2010/main" val="1083287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37F77-4BF7-807E-E74D-ADBBC6C4F7D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994E8491-CDA4-7FC0-1CB9-57CD7A4EA71F}"/>
              </a:ext>
            </a:extLst>
          </p:cNvPr>
          <p:cNvSpPr/>
          <p:nvPr/>
        </p:nvSpPr>
        <p:spPr>
          <a:xfrm>
            <a:off x="0" y="0"/>
            <a:ext cx="12192000" cy="1325563"/>
          </a:xfrm>
          <a:prstGeom prst="rect">
            <a:avLst/>
          </a:prstGeom>
          <a:solidFill>
            <a:srgbClr val="0073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4E9386FE-D0C3-2FF6-A759-6224F74F066F}"/>
              </a:ext>
            </a:extLst>
          </p:cNvPr>
          <p:cNvSpPr>
            <a:spLocks noGrp="1"/>
          </p:cNvSpPr>
          <p:nvPr>
            <p:ph type="title"/>
          </p:nvPr>
        </p:nvSpPr>
        <p:spPr>
          <a:xfrm>
            <a:off x="838200" y="18255"/>
            <a:ext cx="10515600" cy="1325563"/>
          </a:xfrm>
        </p:spPr>
        <p:txBody>
          <a:bodyPr>
            <a:noAutofit/>
          </a:bodyPr>
          <a:lstStyle/>
          <a:p>
            <a:r>
              <a:rPr lang="en-IN" sz="28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Data Ingestion &amp; Integration</a:t>
            </a:r>
            <a:endParaRPr lang="en-IN" sz="28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5F4FD27D-E9A6-F0AD-38A3-DC47A170C4A1}"/>
              </a:ext>
            </a:extLst>
          </p:cNvPr>
          <p:cNvSpPr txBox="1"/>
          <p:nvPr/>
        </p:nvSpPr>
        <p:spPr>
          <a:xfrm>
            <a:off x="4062649" y="6155703"/>
            <a:ext cx="3996964"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Pipeline to ingest data from http source</a:t>
            </a:r>
          </a:p>
        </p:txBody>
      </p:sp>
      <p:pic>
        <p:nvPicPr>
          <p:cNvPr id="4" name="Picture 3">
            <a:extLst>
              <a:ext uri="{FF2B5EF4-FFF2-40B4-BE49-F238E27FC236}">
                <a16:creationId xmlns:a16="http://schemas.microsoft.com/office/drawing/2014/main" id="{D52934BF-5676-344E-5DAF-68F14DCF94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6711" y="1628593"/>
            <a:ext cx="8832915" cy="4527110"/>
          </a:xfrm>
          <a:prstGeom prst="rect">
            <a:avLst/>
          </a:prstGeom>
          <a:ln w="9525">
            <a:solidFill>
              <a:schemeClr val="tx1"/>
            </a:solidFill>
          </a:ln>
        </p:spPr>
      </p:pic>
    </p:spTree>
    <p:extLst>
      <p:ext uri="{BB962C8B-B14F-4D97-AF65-F5344CB8AC3E}">
        <p14:creationId xmlns:p14="http://schemas.microsoft.com/office/powerpoint/2010/main" val="1355815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291C1B-C139-328C-B9FA-195455F4722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2CE54998-9F65-DC96-7574-20ECEA04C442}"/>
              </a:ext>
            </a:extLst>
          </p:cNvPr>
          <p:cNvSpPr/>
          <p:nvPr/>
        </p:nvSpPr>
        <p:spPr>
          <a:xfrm>
            <a:off x="0" y="0"/>
            <a:ext cx="12192000" cy="1325563"/>
          </a:xfrm>
          <a:prstGeom prst="rect">
            <a:avLst/>
          </a:prstGeom>
          <a:solidFill>
            <a:srgbClr val="0073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0BBACF70-DD89-D384-0BEB-71552788DB37}"/>
              </a:ext>
            </a:extLst>
          </p:cNvPr>
          <p:cNvSpPr>
            <a:spLocks noGrp="1"/>
          </p:cNvSpPr>
          <p:nvPr>
            <p:ph type="title"/>
          </p:nvPr>
        </p:nvSpPr>
        <p:spPr>
          <a:xfrm>
            <a:off x="838200" y="18255"/>
            <a:ext cx="10515600" cy="1325563"/>
          </a:xfrm>
        </p:spPr>
        <p:txBody>
          <a:bodyPr>
            <a:noAutofit/>
          </a:bodyPr>
          <a:lstStyle/>
          <a:p>
            <a:r>
              <a:rPr lang="en-IN" sz="28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CI/CD Integration</a:t>
            </a:r>
            <a:endParaRPr lang="en-IN" sz="28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9D42E52D-297D-16C6-9112-B104BE444BCC}"/>
              </a:ext>
            </a:extLst>
          </p:cNvPr>
          <p:cNvSpPr txBox="1"/>
          <p:nvPr/>
        </p:nvSpPr>
        <p:spPr>
          <a:xfrm>
            <a:off x="2469823" y="6127423"/>
            <a:ext cx="7777113" cy="64633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Release pipeline to automatically consume the arm templates when created and publish changes in all three environments</a:t>
            </a:r>
          </a:p>
        </p:txBody>
      </p:sp>
      <p:pic>
        <p:nvPicPr>
          <p:cNvPr id="9" name="Picture 8">
            <a:extLst>
              <a:ext uri="{FF2B5EF4-FFF2-40B4-BE49-F238E27FC236}">
                <a16:creationId xmlns:a16="http://schemas.microsoft.com/office/drawing/2014/main" id="{997CD870-C595-1466-928D-B2043591DC7F}"/>
              </a:ext>
            </a:extLst>
          </p:cNvPr>
          <p:cNvPicPr>
            <a:picLocks noChangeAspect="1"/>
          </p:cNvPicPr>
          <p:nvPr/>
        </p:nvPicPr>
        <p:blipFill>
          <a:blip r:embed="rId2"/>
          <a:stretch>
            <a:fillRect/>
          </a:stretch>
        </p:blipFill>
        <p:spPr>
          <a:xfrm>
            <a:off x="1960775" y="1693624"/>
            <a:ext cx="7654565" cy="4179458"/>
          </a:xfrm>
          <a:prstGeom prst="rect">
            <a:avLst/>
          </a:prstGeom>
          <a:ln>
            <a:solidFill>
              <a:srgbClr val="0073CC"/>
            </a:solidFill>
          </a:ln>
        </p:spPr>
      </p:pic>
    </p:spTree>
    <p:extLst>
      <p:ext uri="{BB962C8B-B14F-4D97-AF65-F5344CB8AC3E}">
        <p14:creationId xmlns:p14="http://schemas.microsoft.com/office/powerpoint/2010/main" val="28368611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6500A-D182-0D26-9EAB-BA62300F58CF}"/>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FB27FC92-793F-9E83-A64D-4E809287A802}"/>
              </a:ext>
            </a:extLst>
          </p:cNvPr>
          <p:cNvSpPr/>
          <p:nvPr/>
        </p:nvSpPr>
        <p:spPr>
          <a:xfrm>
            <a:off x="0" y="0"/>
            <a:ext cx="12192000" cy="1325563"/>
          </a:xfrm>
          <a:prstGeom prst="rect">
            <a:avLst/>
          </a:prstGeom>
          <a:solidFill>
            <a:srgbClr val="0073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3631A0CA-0991-8AD6-CE94-A78D761076E6}"/>
              </a:ext>
            </a:extLst>
          </p:cNvPr>
          <p:cNvSpPr>
            <a:spLocks noGrp="1"/>
          </p:cNvSpPr>
          <p:nvPr>
            <p:ph type="title"/>
          </p:nvPr>
        </p:nvSpPr>
        <p:spPr>
          <a:xfrm>
            <a:off x="838200" y="18255"/>
            <a:ext cx="10515600" cy="1325563"/>
          </a:xfrm>
        </p:spPr>
        <p:txBody>
          <a:bodyPr>
            <a:noAutofit/>
          </a:bodyPr>
          <a:lstStyle/>
          <a:p>
            <a:r>
              <a:rPr lang="en-IN" sz="28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CI/CD Integration</a:t>
            </a:r>
            <a:endParaRPr lang="en-IN" sz="28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6FA4CBF-C0A9-959B-40F1-79FD556BA70D}"/>
              </a:ext>
            </a:extLst>
          </p:cNvPr>
          <p:cNvSpPr txBox="1"/>
          <p:nvPr/>
        </p:nvSpPr>
        <p:spPr>
          <a:xfrm>
            <a:off x="3610466" y="6108570"/>
            <a:ext cx="6806153"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Manually creating a new release.</a:t>
            </a:r>
          </a:p>
        </p:txBody>
      </p:sp>
      <p:pic>
        <p:nvPicPr>
          <p:cNvPr id="4" name="Picture 3">
            <a:extLst>
              <a:ext uri="{FF2B5EF4-FFF2-40B4-BE49-F238E27FC236}">
                <a16:creationId xmlns:a16="http://schemas.microsoft.com/office/drawing/2014/main" id="{12C051D7-04A9-8D8D-AD29-1E31E0E7FCAC}"/>
              </a:ext>
            </a:extLst>
          </p:cNvPr>
          <p:cNvPicPr>
            <a:picLocks noChangeAspect="1"/>
          </p:cNvPicPr>
          <p:nvPr/>
        </p:nvPicPr>
        <p:blipFill>
          <a:blip r:embed="rId2"/>
          <a:stretch>
            <a:fillRect/>
          </a:stretch>
        </p:blipFill>
        <p:spPr>
          <a:xfrm>
            <a:off x="1662260" y="1573579"/>
            <a:ext cx="7981361" cy="4516736"/>
          </a:xfrm>
          <a:prstGeom prst="rect">
            <a:avLst/>
          </a:prstGeom>
          <a:ln>
            <a:solidFill>
              <a:srgbClr val="0073CC"/>
            </a:solidFill>
          </a:ln>
        </p:spPr>
      </p:pic>
    </p:spTree>
    <p:extLst>
      <p:ext uri="{BB962C8B-B14F-4D97-AF65-F5344CB8AC3E}">
        <p14:creationId xmlns:p14="http://schemas.microsoft.com/office/powerpoint/2010/main" val="9870243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6B096-7A67-802B-B7EC-5E2FE81357F1}"/>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ECB843D2-9727-AE65-ACD2-3A641B01D0C4}"/>
              </a:ext>
            </a:extLst>
          </p:cNvPr>
          <p:cNvSpPr/>
          <p:nvPr/>
        </p:nvSpPr>
        <p:spPr>
          <a:xfrm>
            <a:off x="0" y="0"/>
            <a:ext cx="12192000" cy="1325563"/>
          </a:xfrm>
          <a:prstGeom prst="rect">
            <a:avLst/>
          </a:prstGeom>
          <a:solidFill>
            <a:srgbClr val="0073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02EF2D8A-0815-BC03-5ADC-C77E7494053C}"/>
              </a:ext>
            </a:extLst>
          </p:cNvPr>
          <p:cNvSpPr>
            <a:spLocks noGrp="1"/>
          </p:cNvSpPr>
          <p:nvPr>
            <p:ph type="title"/>
          </p:nvPr>
        </p:nvSpPr>
        <p:spPr>
          <a:xfrm>
            <a:off x="838200" y="18255"/>
            <a:ext cx="10515600" cy="1325563"/>
          </a:xfrm>
        </p:spPr>
        <p:txBody>
          <a:bodyPr>
            <a:noAutofit/>
          </a:bodyPr>
          <a:lstStyle/>
          <a:p>
            <a:r>
              <a:rPr lang="en-IN" sz="28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CI/CD Integration</a:t>
            </a:r>
            <a:endParaRPr lang="en-IN" sz="28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CB93472-9E32-E168-EBAE-8BE09194A999}"/>
              </a:ext>
            </a:extLst>
          </p:cNvPr>
          <p:cNvSpPr txBox="1"/>
          <p:nvPr/>
        </p:nvSpPr>
        <p:spPr>
          <a:xfrm>
            <a:off x="2903456" y="6488668"/>
            <a:ext cx="6806153"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Changes of the wait activity name reflected in dev, test and prod</a:t>
            </a:r>
          </a:p>
        </p:txBody>
      </p:sp>
      <p:pic>
        <p:nvPicPr>
          <p:cNvPr id="5" name="Picture 4">
            <a:extLst>
              <a:ext uri="{FF2B5EF4-FFF2-40B4-BE49-F238E27FC236}">
                <a16:creationId xmlns:a16="http://schemas.microsoft.com/office/drawing/2014/main" id="{AF5D659E-E1EA-91B3-C4CD-2DF921C4A226}"/>
              </a:ext>
            </a:extLst>
          </p:cNvPr>
          <p:cNvPicPr>
            <a:picLocks noChangeAspect="1"/>
          </p:cNvPicPr>
          <p:nvPr/>
        </p:nvPicPr>
        <p:blipFill>
          <a:blip r:embed="rId2"/>
          <a:stretch>
            <a:fillRect/>
          </a:stretch>
        </p:blipFill>
        <p:spPr>
          <a:xfrm>
            <a:off x="3743974" y="3770091"/>
            <a:ext cx="4561039" cy="2580588"/>
          </a:xfrm>
          <a:prstGeom prst="rect">
            <a:avLst/>
          </a:prstGeom>
          <a:ln>
            <a:solidFill>
              <a:srgbClr val="0073CC"/>
            </a:solidFill>
          </a:ln>
        </p:spPr>
      </p:pic>
      <p:pic>
        <p:nvPicPr>
          <p:cNvPr id="9" name="Picture 8">
            <a:extLst>
              <a:ext uri="{FF2B5EF4-FFF2-40B4-BE49-F238E27FC236}">
                <a16:creationId xmlns:a16="http://schemas.microsoft.com/office/drawing/2014/main" id="{7CBF9B0B-D69F-1DD9-10F1-262B7A24C949}"/>
              </a:ext>
            </a:extLst>
          </p:cNvPr>
          <p:cNvPicPr>
            <a:picLocks noChangeAspect="1"/>
          </p:cNvPicPr>
          <p:nvPr/>
        </p:nvPicPr>
        <p:blipFill>
          <a:blip r:embed="rId3"/>
          <a:stretch>
            <a:fillRect/>
          </a:stretch>
        </p:blipFill>
        <p:spPr>
          <a:xfrm>
            <a:off x="7729979" y="1411456"/>
            <a:ext cx="4296136" cy="2220647"/>
          </a:xfrm>
          <a:prstGeom prst="rect">
            <a:avLst/>
          </a:prstGeom>
          <a:ln>
            <a:solidFill>
              <a:srgbClr val="0073CC"/>
            </a:solidFill>
          </a:ln>
        </p:spPr>
      </p:pic>
      <p:pic>
        <p:nvPicPr>
          <p:cNvPr id="13" name="Picture 12">
            <a:extLst>
              <a:ext uri="{FF2B5EF4-FFF2-40B4-BE49-F238E27FC236}">
                <a16:creationId xmlns:a16="http://schemas.microsoft.com/office/drawing/2014/main" id="{A4E4BC00-9A0C-2B9A-AD7B-8A76A1AC6770}"/>
              </a:ext>
            </a:extLst>
          </p:cNvPr>
          <p:cNvPicPr>
            <a:picLocks noChangeAspect="1"/>
          </p:cNvPicPr>
          <p:nvPr/>
        </p:nvPicPr>
        <p:blipFill>
          <a:blip r:embed="rId4"/>
          <a:stretch>
            <a:fillRect/>
          </a:stretch>
        </p:blipFill>
        <p:spPr>
          <a:xfrm>
            <a:off x="608981" y="1476036"/>
            <a:ext cx="4038433" cy="2066952"/>
          </a:xfrm>
          <a:prstGeom prst="rect">
            <a:avLst/>
          </a:prstGeom>
          <a:ln>
            <a:solidFill>
              <a:srgbClr val="0073CC"/>
            </a:solidFill>
          </a:ln>
        </p:spPr>
      </p:pic>
    </p:spTree>
    <p:extLst>
      <p:ext uri="{BB962C8B-B14F-4D97-AF65-F5344CB8AC3E}">
        <p14:creationId xmlns:p14="http://schemas.microsoft.com/office/powerpoint/2010/main" val="36949245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314F9C-57B0-3071-1429-B92FC64E37A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2A542688-2B2A-B4E1-1AD5-D9AA2EAC9F1B}"/>
              </a:ext>
            </a:extLst>
          </p:cNvPr>
          <p:cNvSpPr/>
          <p:nvPr/>
        </p:nvSpPr>
        <p:spPr>
          <a:xfrm>
            <a:off x="0" y="0"/>
            <a:ext cx="12192000" cy="1325563"/>
          </a:xfrm>
          <a:prstGeom prst="rect">
            <a:avLst/>
          </a:prstGeom>
          <a:solidFill>
            <a:srgbClr val="0073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387AFD44-5429-9C7B-09C9-3EF0318ABEA7}"/>
              </a:ext>
            </a:extLst>
          </p:cNvPr>
          <p:cNvSpPr>
            <a:spLocks noGrp="1"/>
          </p:cNvSpPr>
          <p:nvPr>
            <p:ph type="title"/>
          </p:nvPr>
        </p:nvSpPr>
        <p:spPr>
          <a:xfrm>
            <a:off x="838200" y="18255"/>
            <a:ext cx="10515600" cy="1325563"/>
          </a:xfrm>
        </p:spPr>
        <p:txBody>
          <a:bodyPr>
            <a:noAutofit/>
          </a:bodyPr>
          <a:lstStyle/>
          <a:p>
            <a:r>
              <a:rPr lang="en-IN" sz="28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CI/CD Integration</a:t>
            </a:r>
            <a:endParaRPr lang="en-IN" sz="28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4CB7F26-0CD8-B220-EFFF-879C4C520768}"/>
              </a:ext>
            </a:extLst>
          </p:cNvPr>
          <p:cNvSpPr txBox="1"/>
          <p:nvPr/>
        </p:nvSpPr>
        <p:spPr>
          <a:xfrm>
            <a:off x="3544480" y="6193414"/>
            <a:ext cx="6806153" cy="64633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Making another change for end to end testing. </a:t>
            </a:r>
          </a:p>
          <a:p>
            <a:r>
              <a:rPr lang="en-IN" dirty="0">
                <a:latin typeface="Times New Roman" panose="02020603050405020304" pitchFamily="18" charset="0"/>
                <a:cs typeface="Times New Roman" panose="02020603050405020304" pitchFamily="18" charset="0"/>
              </a:rPr>
              <a:t>Added a new pipeline </a:t>
            </a:r>
          </a:p>
        </p:txBody>
      </p:sp>
      <p:pic>
        <p:nvPicPr>
          <p:cNvPr id="4" name="Picture 3">
            <a:extLst>
              <a:ext uri="{FF2B5EF4-FFF2-40B4-BE49-F238E27FC236}">
                <a16:creationId xmlns:a16="http://schemas.microsoft.com/office/drawing/2014/main" id="{1643A81E-E935-517A-C2FA-54E650BC5C19}"/>
              </a:ext>
            </a:extLst>
          </p:cNvPr>
          <p:cNvPicPr>
            <a:picLocks noChangeAspect="1"/>
          </p:cNvPicPr>
          <p:nvPr/>
        </p:nvPicPr>
        <p:blipFill>
          <a:blip r:embed="rId2"/>
          <a:stretch>
            <a:fillRect/>
          </a:stretch>
        </p:blipFill>
        <p:spPr>
          <a:xfrm>
            <a:off x="1687398" y="1432420"/>
            <a:ext cx="7937369" cy="4380374"/>
          </a:xfrm>
          <a:prstGeom prst="rect">
            <a:avLst/>
          </a:prstGeom>
          <a:ln>
            <a:solidFill>
              <a:srgbClr val="0073CC"/>
            </a:solidFill>
          </a:ln>
        </p:spPr>
      </p:pic>
    </p:spTree>
    <p:extLst>
      <p:ext uri="{BB962C8B-B14F-4D97-AF65-F5344CB8AC3E}">
        <p14:creationId xmlns:p14="http://schemas.microsoft.com/office/powerpoint/2010/main" val="29419328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614D2-1F4E-B01E-8436-7B9DC938594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01E4C874-4058-1E55-9621-0842DBDF3912}"/>
              </a:ext>
            </a:extLst>
          </p:cNvPr>
          <p:cNvSpPr/>
          <p:nvPr/>
        </p:nvSpPr>
        <p:spPr>
          <a:xfrm>
            <a:off x="0" y="0"/>
            <a:ext cx="12192000" cy="1325563"/>
          </a:xfrm>
          <a:prstGeom prst="rect">
            <a:avLst/>
          </a:prstGeom>
          <a:solidFill>
            <a:srgbClr val="0073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28A7431B-A1BF-C81D-080E-05CEF8C224F1}"/>
              </a:ext>
            </a:extLst>
          </p:cNvPr>
          <p:cNvSpPr>
            <a:spLocks noGrp="1"/>
          </p:cNvSpPr>
          <p:nvPr>
            <p:ph type="title"/>
          </p:nvPr>
        </p:nvSpPr>
        <p:spPr>
          <a:xfrm>
            <a:off x="838200" y="18255"/>
            <a:ext cx="10515600" cy="1325563"/>
          </a:xfrm>
        </p:spPr>
        <p:txBody>
          <a:bodyPr>
            <a:noAutofit/>
          </a:bodyPr>
          <a:lstStyle/>
          <a:p>
            <a:r>
              <a:rPr lang="en-IN" sz="28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CI/CD Integration</a:t>
            </a:r>
            <a:endParaRPr lang="en-IN" sz="28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13881DE0-2A02-83B2-B673-9C762FB69CBA}"/>
              </a:ext>
            </a:extLst>
          </p:cNvPr>
          <p:cNvSpPr txBox="1"/>
          <p:nvPr/>
        </p:nvSpPr>
        <p:spPr>
          <a:xfrm>
            <a:off x="3195688" y="6132682"/>
            <a:ext cx="6806153"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Pull request completed and merge completed</a:t>
            </a:r>
          </a:p>
        </p:txBody>
      </p:sp>
      <p:pic>
        <p:nvPicPr>
          <p:cNvPr id="5" name="Picture 4">
            <a:extLst>
              <a:ext uri="{FF2B5EF4-FFF2-40B4-BE49-F238E27FC236}">
                <a16:creationId xmlns:a16="http://schemas.microsoft.com/office/drawing/2014/main" id="{F1FB8824-152B-E162-1A5B-C90E5D1F85EA}"/>
              </a:ext>
            </a:extLst>
          </p:cNvPr>
          <p:cNvPicPr>
            <a:picLocks noChangeAspect="1"/>
          </p:cNvPicPr>
          <p:nvPr/>
        </p:nvPicPr>
        <p:blipFill>
          <a:blip r:embed="rId2"/>
          <a:stretch>
            <a:fillRect/>
          </a:stretch>
        </p:blipFill>
        <p:spPr>
          <a:xfrm>
            <a:off x="2318993" y="1684963"/>
            <a:ext cx="7268066" cy="4136938"/>
          </a:xfrm>
          <a:prstGeom prst="rect">
            <a:avLst/>
          </a:prstGeom>
          <a:ln>
            <a:solidFill>
              <a:srgbClr val="0073CC"/>
            </a:solidFill>
          </a:ln>
        </p:spPr>
      </p:pic>
    </p:spTree>
    <p:extLst>
      <p:ext uri="{BB962C8B-B14F-4D97-AF65-F5344CB8AC3E}">
        <p14:creationId xmlns:p14="http://schemas.microsoft.com/office/powerpoint/2010/main" val="12914414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902C8-D1D0-5829-6A8C-D83B9520224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71A7C8F7-FF3A-A922-F7AF-41607BE86476}"/>
              </a:ext>
            </a:extLst>
          </p:cNvPr>
          <p:cNvSpPr/>
          <p:nvPr/>
        </p:nvSpPr>
        <p:spPr>
          <a:xfrm>
            <a:off x="0" y="0"/>
            <a:ext cx="12192000" cy="1325563"/>
          </a:xfrm>
          <a:prstGeom prst="rect">
            <a:avLst/>
          </a:prstGeom>
          <a:solidFill>
            <a:srgbClr val="0073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F7543FF9-B148-9AEB-6F9C-90726EA59041}"/>
              </a:ext>
            </a:extLst>
          </p:cNvPr>
          <p:cNvSpPr>
            <a:spLocks noGrp="1"/>
          </p:cNvSpPr>
          <p:nvPr>
            <p:ph type="title"/>
          </p:nvPr>
        </p:nvSpPr>
        <p:spPr>
          <a:xfrm>
            <a:off x="838200" y="18255"/>
            <a:ext cx="10515600" cy="1325563"/>
          </a:xfrm>
        </p:spPr>
        <p:txBody>
          <a:bodyPr>
            <a:noAutofit/>
          </a:bodyPr>
          <a:lstStyle/>
          <a:p>
            <a:r>
              <a:rPr lang="en-IN" sz="28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CI/CD Integration</a:t>
            </a:r>
            <a:endParaRPr lang="en-IN" sz="28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EA4C663-A2EF-852A-C2FF-F15488E312F6}"/>
              </a:ext>
            </a:extLst>
          </p:cNvPr>
          <p:cNvSpPr txBox="1"/>
          <p:nvPr/>
        </p:nvSpPr>
        <p:spPr>
          <a:xfrm>
            <a:off x="3214542" y="6127426"/>
            <a:ext cx="6806153"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Build pipeline triggered to create and publish arm templates</a:t>
            </a:r>
          </a:p>
        </p:txBody>
      </p:sp>
      <p:pic>
        <p:nvPicPr>
          <p:cNvPr id="5" name="Picture 4">
            <a:extLst>
              <a:ext uri="{FF2B5EF4-FFF2-40B4-BE49-F238E27FC236}">
                <a16:creationId xmlns:a16="http://schemas.microsoft.com/office/drawing/2014/main" id="{662D8286-5631-0168-1138-60278DB3EDCA}"/>
              </a:ext>
            </a:extLst>
          </p:cNvPr>
          <p:cNvPicPr>
            <a:picLocks noChangeAspect="1"/>
          </p:cNvPicPr>
          <p:nvPr/>
        </p:nvPicPr>
        <p:blipFill>
          <a:blip r:embed="rId2"/>
          <a:stretch>
            <a:fillRect/>
          </a:stretch>
        </p:blipFill>
        <p:spPr>
          <a:xfrm>
            <a:off x="838200" y="1343818"/>
            <a:ext cx="9595540" cy="4620287"/>
          </a:xfrm>
          <a:prstGeom prst="rect">
            <a:avLst/>
          </a:prstGeom>
          <a:ln>
            <a:solidFill>
              <a:srgbClr val="0073CC"/>
            </a:solidFill>
          </a:ln>
        </p:spPr>
      </p:pic>
    </p:spTree>
    <p:extLst>
      <p:ext uri="{BB962C8B-B14F-4D97-AF65-F5344CB8AC3E}">
        <p14:creationId xmlns:p14="http://schemas.microsoft.com/office/powerpoint/2010/main" val="31850143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6DF68-9385-C6CE-ABC7-35AF2382E8CD}"/>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DFB8675F-8E13-C8E1-D93C-C7EB0029C2E6}"/>
              </a:ext>
            </a:extLst>
          </p:cNvPr>
          <p:cNvSpPr/>
          <p:nvPr/>
        </p:nvSpPr>
        <p:spPr>
          <a:xfrm>
            <a:off x="0" y="0"/>
            <a:ext cx="12192000" cy="1325563"/>
          </a:xfrm>
          <a:prstGeom prst="rect">
            <a:avLst/>
          </a:prstGeom>
          <a:solidFill>
            <a:srgbClr val="0073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BD9F451C-B537-FA63-2487-7F92663B59B4}"/>
              </a:ext>
            </a:extLst>
          </p:cNvPr>
          <p:cNvSpPr>
            <a:spLocks noGrp="1"/>
          </p:cNvSpPr>
          <p:nvPr>
            <p:ph type="title"/>
          </p:nvPr>
        </p:nvSpPr>
        <p:spPr>
          <a:xfrm>
            <a:off x="838200" y="18255"/>
            <a:ext cx="10515600" cy="1325563"/>
          </a:xfrm>
        </p:spPr>
        <p:txBody>
          <a:bodyPr>
            <a:noAutofit/>
          </a:bodyPr>
          <a:lstStyle/>
          <a:p>
            <a:r>
              <a:rPr lang="en-IN" sz="28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CI/CD Integration</a:t>
            </a:r>
            <a:endParaRPr lang="en-IN" sz="28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8AA9058-EB84-DE41-3D97-CF0D4F429617}"/>
              </a:ext>
            </a:extLst>
          </p:cNvPr>
          <p:cNvSpPr txBox="1"/>
          <p:nvPr/>
        </p:nvSpPr>
        <p:spPr>
          <a:xfrm>
            <a:off x="3648175" y="6165133"/>
            <a:ext cx="6806153"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Arm templates artifact</a:t>
            </a:r>
          </a:p>
        </p:txBody>
      </p:sp>
      <p:pic>
        <p:nvPicPr>
          <p:cNvPr id="4" name="Picture 3">
            <a:extLst>
              <a:ext uri="{FF2B5EF4-FFF2-40B4-BE49-F238E27FC236}">
                <a16:creationId xmlns:a16="http://schemas.microsoft.com/office/drawing/2014/main" id="{C29B3318-EC2B-F2C6-D32E-82912896E700}"/>
              </a:ext>
            </a:extLst>
          </p:cNvPr>
          <p:cNvPicPr>
            <a:picLocks noChangeAspect="1"/>
          </p:cNvPicPr>
          <p:nvPr/>
        </p:nvPicPr>
        <p:blipFill>
          <a:blip r:embed="rId2"/>
          <a:stretch>
            <a:fillRect/>
          </a:stretch>
        </p:blipFill>
        <p:spPr>
          <a:xfrm>
            <a:off x="1150070" y="1362073"/>
            <a:ext cx="9021452" cy="4671338"/>
          </a:xfrm>
          <a:prstGeom prst="rect">
            <a:avLst/>
          </a:prstGeom>
        </p:spPr>
      </p:pic>
    </p:spTree>
    <p:extLst>
      <p:ext uri="{BB962C8B-B14F-4D97-AF65-F5344CB8AC3E}">
        <p14:creationId xmlns:p14="http://schemas.microsoft.com/office/powerpoint/2010/main" val="17840080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CED26-F4D4-69BE-6C3D-ACF95DB4148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49C2C7D1-45A6-8DD0-1095-36EF7B2CD02E}"/>
              </a:ext>
            </a:extLst>
          </p:cNvPr>
          <p:cNvSpPr/>
          <p:nvPr/>
        </p:nvSpPr>
        <p:spPr>
          <a:xfrm>
            <a:off x="0" y="0"/>
            <a:ext cx="12192000" cy="1325563"/>
          </a:xfrm>
          <a:prstGeom prst="rect">
            <a:avLst/>
          </a:prstGeom>
          <a:solidFill>
            <a:srgbClr val="0073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5733E862-2B81-D17E-D964-3E7FC8B3D1E7}"/>
              </a:ext>
            </a:extLst>
          </p:cNvPr>
          <p:cNvSpPr>
            <a:spLocks noGrp="1"/>
          </p:cNvSpPr>
          <p:nvPr>
            <p:ph type="title"/>
          </p:nvPr>
        </p:nvSpPr>
        <p:spPr>
          <a:xfrm>
            <a:off x="838200" y="18255"/>
            <a:ext cx="10515600" cy="1325563"/>
          </a:xfrm>
        </p:spPr>
        <p:txBody>
          <a:bodyPr>
            <a:noAutofit/>
          </a:bodyPr>
          <a:lstStyle/>
          <a:p>
            <a:r>
              <a:rPr lang="en-IN" sz="28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CI/CD Integration</a:t>
            </a:r>
            <a:endParaRPr lang="en-IN" sz="28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3EC5C964-275D-F80B-2C37-B6B95299220D}"/>
              </a:ext>
            </a:extLst>
          </p:cNvPr>
          <p:cNvSpPr txBox="1"/>
          <p:nvPr/>
        </p:nvSpPr>
        <p:spPr>
          <a:xfrm>
            <a:off x="2837470" y="6240548"/>
            <a:ext cx="7447173"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Release pipeline triggered and waiting for approval to push changes to prod</a:t>
            </a:r>
          </a:p>
        </p:txBody>
      </p:sp>
      <p:pic>
        <p:nvPicPr>
          <p:cNvPr id="4" name="Picture 3">
            <a:extLst>
              <a:ext uri="{FF2B5EF4-FFF2-40B4-BE49-F238E27FC236}">
                <a16:creationId xmlns:a16="http://schemas.microsoft.com/office/drawing/2014/main" id="{362E5114-C1E6-004F-35CD-81D522899437}"/>
              </a:ext>
            </a:extLst>
          </p:cNvPr>
          <p:cNvPicPr>
            <a:picLocks noChangeAspect="1"/>
          </p:cNvPicPr>
          <p:nvPr/>
        </p:nvPicPr>
        <p:blipFill>
          <a:blip r:embed="rId2"/>
          <a:stretch>
            <a:fillRect/>
          </a:stretch>
        </p:blipFill>
        <p:spPr>
          <a:xfrm>
            <a:off x="1300899" y="1311613"/>
            <a:ext cx="9360816" cy="4797558"/>
          </a:xfrm>
          <a:prstGeom prst="rect">
            <a:avLst/>
          </a:prstGeom>
        </p:spPr>
      </p:pic>
    </p:spTree>
    <p:extLst>
      <p:ext uri="{BB962C8B-B14F-4D97-AF65-F5344CB8AC3E}">
        <p14:creationId xmlns:p14="http://schemas.microsoft.com/office/powerpoint/2010/main" val="23170357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D6DE7-9CC9-610D-B47D-A2689A75FB8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E009A797-209E-A161-44D8-EACAC25C0D77}"/>
              </a:ext>
            </a:extLst>
          </p:cNvPr>
          <p:cNvSpPr/>
          <p:nvPr/>
        </p:nvSpPr>
        <p:spPr>
          <a:xfrm>
            <a:off x="0" y="0"/>
            <a:ext cx="12192000" cy="1325563"/>
          </a:xfrm>
          <a:prstGeom prst="rect">
            <a:avLst/>
          </a:prstGeom>
          <a:solidFill>
            <a:srgbClr val="0073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331427AE-0240-6551-F9E9-E95C76059665}"/>
              </a:ext>
            </a:extLst>
          </p:cNvPr>
          <p:cNvSpPr>
            <a:spLocks noGrp="1"/>
          </p:cNvSpPr>
          <p:nvPr>
            <p:ph type="title"/>
          </p:nvPr>
        </p:nvSpPr>
        <p:spPr>
          <a:xfrm>
            <a:off x="838200" y="18255"/>
            <a:ext cx="10515600" cy="1325563"/>
          </a:xfrm>
        </p:spPr>
        <p:txBody>
          <a:bodyPr>
            <a:noAutofit/>
          </a:bodyPr>
          <a:lstStyle/>
          <a:p>
            <a:r>
              <a:rPr lang="en-IN" sz="28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CI/CD Integration</a:t>
            </a:r>
            <a:endParaRPr lang="en-IN" sz="28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97589F8D-FF29-D38E-B81D-FA4BFBE91DCB}"/>
              </a:ext>
            </a:extLst>
          </p:cNvPr>
          <p:cNvSpPr txBox="1"/>
          <p:nvPr/>
        </p:nvSpPr>
        <p:spPr>
          <a:xfrm>
            <a:off x="2837470" y="6240548"/>
            <a:ext cx="7447173"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Release pipeline triggered and complete</a:t>
            </a:r>
          </a:p>
        </p:txBody>
      </p:sp>
      <p:pic>
        <p:nvPicPr>
          <p:cNvPr id="5" name="Picture 4">
            <a:extLst>
              <a:ext uri="{FF2B5EF4-FFF2-40B4-BE49-F238E27FC236}">
                <a16:creationId xmlns:a16="http://schemas.microsoft.com/office/drawing/2014/main" id="{24E3211D-81EF-B899-2A74-39D22C4023B0}"/>
              </a:ext>
            </a:extLst>
          </p:cNvPr>
          <p:cNvPicPr>
            <a:picLocks noChangeAspect="1"/>
          </p:cNvPicPr>
          <p:nvPr/>
        </p:nvPicPr>
        <p:blipFill>
          <a:blip r:embed="rId2"/>
          <a:stretch>
            <a:fillRect/>
          </a:stretch>
        </p:blipFill>
        <p:spPr>
          <a:xfrm>
            <a:off x="838200" y="1630545"/>
            <a:ext cx="9354530" cy="4486413"/>
          </a:xfrm>
          <a:prstGeom prst="rect">
            <a:avLst/>
          </a:prstGeom>
        </p:spPr>
      </p:pic>
    </p:spTree>
    <p:extLst>
      <p:ext uri="{BB962C8B-B14F-4D97-AF65-F5344CB8AC3E}">
        <p14:creationId xmlns:p14="http://schemas.microsoft.com/office/powerpoint/2010/main" val="35156379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B701E-36E2-F9B7-28B7-DEE9FD851B1A}"/>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24CFAD1-15DD-375E-639B-FB4D1091C2C4}"/>
              </a:ext>
            </a:extLst>
          </p:cNvPr>
          <p:cNvSpPr/>
          <p:nvPr/>
        </p:nvSpPr>
        <p:spPr>
          <a:xfrm>
            <a:off x="0" y="0"/>
            <a:ext cx="12192000" cy="1325563"/>
          </a:xfrm>
          <a:prstGeom prst="rect">
            <a:avLst/>
          </a:prstGeom>
          <a:solidFill>
            <a:srgbClr val="0073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FB948639-9A2D-FEF5-DFA4-16D8B08D2B0D}"/>
              </a:ext>
            </a:extLst>
          </p:cNvPr>
          <p:cNvSpPr>
            <a:spLocks noGrp="1"/>
          </p:cNvSpPr>
          <p:nvPr>
            <p:ph type="title"/>
          </p:nvPr>
        </p:nvSpPr>
        <p:spPr>
          <a:xfrm>
            <a:off x="838200" y="18255"/>
            <a:ext cx="10515600" cy="1325563"/>
          </a:xfrm>
        </p:spPr>
        <p:txBody>
          <a:bodyPr>
            <a:noAutofit/>
          </a:bodyPr>
          <a:lstStyle/>
          <a:p>
            <a:r>
              <a:rPr lang="en-IN" sz="28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CI/CD Integration</a:t>
            </a:r>
            <a:endParaRPr lang="en-IN" sz="28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1AAA6008-FEFC-3CE3-9D72-F68B8739A934}"/>
              </a:ext>
            </a:extLst>
          </p:cNvPr>
          <p:cNvSpPr txBox="1"/>
          <p:nvPr/>
        </p:nvSpPr>
        <p:spPr>
          <a:xfrm>
            <a:off x="2903456" y="6488668"/>
            <a:ext cx="6806153"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New pipeline created in dev, test and prod</a:t>
            </a:r>
          </a:p>
        </p:txBody>
      </p:sp>
      <p:pic>
        <p:nvPicPr>
          <p:cNvPr id="4" name="Picture 3">
            <a:extLst>
              <a:ext uri="{FF2B5EF4-FFF2-40B4-BE49-F238E27FC236}">
                <a16:creationId xmlns:a16="http://schemas.microsoft.com/office/drawing/2014/main" id="{0ED20301-D00C-755F-E612-E79BA4DAC17C}"/>
              </a:ext>
            </a:extLst>
          </p:cNvPr>
          <p:cNvPicPr>
            <a:picLocks noChangeAspect="1"/>
          </p:cNvPicPr>
          <p:nvPr/>
        </p:nvPicPr>
        <p:blipFill>
          <a:blip r:embed="rId2"/>
          <a:stretch>
            <a:fillRect/>
          </a:stretch>
        </p:blipFill>
        <p:spPr>
          <a:xfrm>
            <a:off x="235671" y="1527141"/>
            <a:ext cx="5070546" cy="2460265"/>
          </a:xfrm>
          <a:prstGeom prst="rect">
            <a:avLst/>
          </a:prstGeom>
          <a:ln>
            <a:solidFill>
              <a:srgbClr val="0073CC"/>
            </a:solidFill>
          </a:ln>
        </p:spPr>
      </p:pic>
      <p:pic>
        <p:nvPicPr>
          <p:cNvPr id="10" name="Picture 9">
            <a:extLst>
              <a:ext uri="{FF2B5EF4-FFF2-40B4-BE49-F238E27FC236}">
                <a16:creationId xmlns:a16="http://schemas.microsoft.com/office/drawing/2014/main" id="{511D364A-5C5F-A763-AEC2-DE12239C5E54}"/>
              </a:ext>
            </a:extLst>
          </p:cNvPr>
          <p:cNvPicPr>
            <a:picLocks noChangeAspect="1"/>
          </p:cNvPicPr>
          <p:nvPr/>
        </p:nvPicPr>
        <p:blipFill>
          <a:blip r:embed="rId3"/>
          <a:stretch>
            <a:fillRect/>
          </a:stretch>
        </p:blipFill>
        <p:spPr>
          <a:xfrm>
            <a:off x="6876199" y="1527141"/>
            <a:ext cx="5080130" cy="2460265"/>
          </a:xfrm>
          <a:prstGeom prst="rect">
            <a:avLst/>
          </a:prstGeom>
          <a:ln>
            <a:solidFill>
              <a:srgbClr val="0073CC"/>
            </a:solidFill>
          </a:ln>
        </p:spPr>
      </p:pic>
      <p:pic>
        <p:nvPicPr>
          <p:cNvPr id="13" name="Picture 12">
            <a:extLst>
              <a:ext uri="{FF2B5EF4-FFF2-40B4-BE49-F238E27FC236}">
                <a16:creationId xmlns:a16="http://schemas.microsoft.com/office/drawing/2014/main" id="{FEF688BB-8BE5-1C31-48AB-31DFE6E804AD}"/>
              </a:ext>
            </a:extLst>
          </p:cNvPr>
          <p:cNvPicPr>
            <a:picLocks noChangeAspect="1"/>
          </p:cNvPicPr>
          <p:nvPr/>
        </p:nvPicPr>
        <p:blipFill>
          <a:blip r:embed="rId4"/>
          <a:stretch>
            <a:fillRect/>
          </a:stretch>
        </p:blipFill>
        <p:spPr>
          <a:xfrm>
            <a:off x="3233394" y="4093401"/>
            <a:ext cx="4524866" cy="2289271"/>
          </a:xfrm>
          <a:prstGeom prst="rect">
            <a:avLst/>
          </a:prstGeom>
          <a:ln>
            <a:solidFill>
              <a:srgbClr val="0073CC"/>
            </a:solidFill>
          </a:ln>
        </p:spPr>
      </p:pic>
    </p:spTree>
    <p:extLst>
      <p:ext uri="{BB962C8B-B14F-4D97-AF65-F5344CB8AC3E}">
        <p14:creationId xmlns:p14="http://schemas.microsoft.com/office/powerpoint/2010/main" val="1318201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723BCD-218B-F80A-DEE4-47A6B479A3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9121F5B1-35AE-BD6F-44EA-E0C97B417A8A}"/>
              </a:ext>
            </a:extLst>
          </p:cNvPr>
          <p:cNvSpPr/>
          <p:nvPr/>
        </p:nvSpPr>
        <p:spPr>
          <a:xfrm>
            <a:off x="0" y="0"/>
            <a:ext cx="12192000" cy="1325563"/>
          </a:xfrm>
          <a:prstGeom prst="rect">
            <a:avLst/>
          </a:prstGeom>
          <a:solidFill>
            <a:srgbClr val="0073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884F84BE-4460-8508-CA62-004FCA58ACCE}"/>
              </a:ext>
            </a:extLst>
          </p:cNvPr>
          <p:cNvSpPr>
            <a:spLocks noGrp="1"/>
          </p:cNvSpPr>
          <p:nvPr>
            <p:ph type="title"/>
          </p:nvPr>
        </p:nvSpPr>
        <p:spPr>
          <a:xfrm>
            <a:off x="838200" y="18255"/>
            <a:ext cx="10515600" cy="1325563"/>
          </a:xfrm>
        </p:spPr>
        <p:txBody>
          <a:bodyPr>
            <a:noAutofit/>
          </a:bodyPr>
          <a:lstStyle/>
          <a:p>
            <a:r>
              <a:rPr lang="en-IN" sz="28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Data Ingestion &amp; Integration</a:t>
            </a:r>
            <a:endParaRPr lang="en-IN" sz="2800" b="1" dirty="0">
              <a:solidFill>
                <a:schemeClr val="bg1">
                  <a:lumMod val="95000"/>
                </a:schemeClr>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D8FF9D3D-83C4-F117-AB83-F115AB1EAF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7461" y="1606774"/>
            <a:ext cx="9662474" cy="4539502"/>
          </a:xfrm>
          <a:prstGeom prst="rect">
            <a:avLst/>
          </a:prstGeom>
          <a:ln w="9525">
            <a:solidFill>
              <a:schemeClr val="tx1"/>
            </a:solidFill>
          </a:ln>
        </p:spPr>
      </p:pic>
      <p:sp>
        <p:nvSpPr>
          <p:cNvPr id="9" name="TextBox 8">
            <a:extLst>
              <a:ext uri="{FF2B5EF4-FFF2-40B4-BE49-F238E27FC236}">
                <a16:creationId xmlns:a16="http://schemas.microsoft.com/office/drawing/2014/main" id="{B1CBE83B-9C9E-BECE-7CA1-1F2EA470B449}"/>
              </a:ext>
            </a:extLst>
          </p:cNvPr>
          <p:cNvSpPr txBox="1"/>
          <p:nvPr/>
        </p:nvSpPr>
        <p:spPr>
          <a:xfrm>
            <a:off x="5279011" y="6146276"/>
            <a:ext cx="1564242"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Ingested Files</a:t>
            </a:r>
          </a:p>
        </p:txBody>
      </p:sp>
    </p:spTree>
    <p:extLst>
      <p:ext uri="{BB962C8B-B14F-4D97-AF65-F5344CB8AC3E}">
        <p14:creationId xmlns:p14="http://schemas.microsoft.com/office/powerpoint/2010/main" val="1930782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173BA6-31C9-EE58-8D42-AD7564A86FF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75AA34FE-5078-2180-58CA-F334B66F2CA6}"/>
              </a:ext>
            </a:extLst>
          </p:cNvPr>
          <p:cNvSpPr/>
          <p:nvPr/>
        </p:nvSpPr>
        <p:spPr>
          <a:xfrm>
            <a:off x="0" y="0"/>
            <a:ext cx="12192000" cy="13255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C11C5F38-85EF-F1CA-3D6F-E456C4E44893}"/>
              </a:ext>
            </a:extLst>
          </p:cNvPr>
          <p:cNvSpPr>
            <a:spLocks noGrp="1"/>
          </p:cNvSpPr>
          <p:nvPr>
            <p:ph type="title"/>
          </p:nvPr>
        </p:nvSpPr>
        <p:spPr>
          <a:xfrm>
            <a:off x="838200" y="18255"/>
            <a:ext cx="10515600" cy="1325563"/>
          </a:xfrm>
          <a:solidFill>
            <a:srgbClr val="0073CC"/>
          </a:solidFill>
        </p:spPr>
        <p:txBody>
          <a:bodyPr>
            <a:noAutofit/>
          </a:bodyPr>
          <a:lstStyle/>
          <a:p>
            <a:r>
              <a:rPr lang="en-IN" sz="28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Data Ingestion &amp; Integration</a:t>
            </a:r>
            <a:endParaRPr lang="en-IN" sz="2800" b="1" dirty="0">
              <a:solidFill>
                <a:schemeClr val="bg1">
                  <a:lumMod val="95000"/>
                </a:schemeClr>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074DB9F0-2C14-808C-0712-C383230D10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7461" y="1606774"/>
            <a:ext cx="9662474" cy="4539502"/>
          </a:xfrm>
          <a:prstGeom prst="rect">
            <a:avLst/>
          </a:prstGeom>
          <a:ln w="9525">
            <a:solidFill>
              <a:schemeClr val="tx1"/>
            </a:solidFill>
          </a:ln>
        </p:spPr>
      </p:pic>
      <p:sp>
        <p:nvSpPr>
          <p:cNvPr id="9" name="TextBox 8">
            <a:extLst>
              <a:ext uri="{FF2B5EF4-FFF2-40B4-BE49-F238E27FC236}">
                <a16:creationId xmlns:a16="http://schemas.microsoft.com/office/drawing/2014/main" id="{8F1F9ECB-8694-BE1E-7693-3380EB990E67}"/>
              </a:ext>
            </a:extLst>
          </p:cNvPr>
          <p:cNvSpPr txBox="1"/>
          <p:nvPr/>
        </p:nvSpPr>
        <p:spPr>
          <a:xfrm>
            <a:off x="5279011" y="6146276"/>
            <a:ext cx="1564242"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Ingested Files</a:t>
            </a:r>
          </a:p>
        </p:txBody>
      </p:sp>
    </p:spTree>
    <p:extLst>
      <p:ext uri="{BB962C8B-B14F-4D97-AF65-F5344CB8AC3E}">
        <p14:creationId xmlns:p14="http://schemas.microsoft.com/office/powerpoint/2010/main" val="2193080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589F8-24DB-E42F-69D6-4A010D47CCA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E108EDC2-4275-DB2B-F6A9-5C07D1674358}"/>
              </a:ext>
            </a:extLst>
          </p:cNvPr>
          <p:cNvSpPr/>
          <p:nvPr/>
        </p:nvSpPr>
        <p:spPr>
          <a:xfrm>
            <a:off x="0" y="0"/>
            <a:ext cx="12192000" cy="1325563"/>
          </a:xfrm>
          <a:prstGeom prst="rect">
            <a:avLst/>
          </a:prstGeom>
          <a:solidFill>
            <a:srgbClr val="0073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8D3931FF-8D4D-815D-5BF1-99BAD7C0648D}"/>
              </a:ext>
            </a:extLst>
          </p:cNvPr>
          <p:cNvSpPr>
            <a:spLocks noGrp="1"/>
          </p:cNvSpPr>
          <p:nvPr>
            <p:ph type="title"/>
          </p:nvPr>
        </p:nvSpPr>
        <p:spPr>
          <a:xfrm>
            <a:off x="838200" y="18255"/>
            <a:ext cx="10515600" cy="1325563"/>
          </a:xfrm>
        </p:spPr>
        <p:txBody>
          <a:bodyPr>
            <a:noAutofit/>
          </a:bodyPr>
          <a:lstStyle/>
          <a:p>
            <a:r>
              <a:rPr lang="en-IN" sz="28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Data Transformation &amp; Processing</a:t>
            </a:r>
            <a:endParaRPr lang="en-IN" sz="28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3802AC54-AAD0-2DF9-988B-6ED086CF0D49}"/>
              </a:ext>
            </a:extLst>
          </p:cNvPr>
          <p:cNvSpPr txBox="1"/>
          <p:nvPr/>
        </p:nvSpPr>
        <p:spPr>
          <a:xfrm>
            <a:off x="4125798" y="6319905"/>
            <a:ext cx="8257881"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Data Flow for Cases and Deaths file</a:t>
            </a:r>
            <a:endParaRPr lang="en-IN"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685448F2-70C4-D87F-1185-73D3D3B68D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7397" y="1495007"/>
            <a:ext cx="9162853" cy="4776914"/>
          </a:xfrm>
          <a:prstGeom prst="rect">
            <a:avLst/>
          </a:prstGeom>
          <a:ln w="9525">
            <a:solidFill>
              <a:schemeClr val="tx1"/>
            </a:solidFill>
          </a:ln>
        </p:spPr>
      </p:pic>
    </p:spTree>
    <p:extLst>
      <p:ext uri="{BB962C8B-B14F-4D97-AF65-F5344CB8AC3E}">
        <p14:creationId xmlns:p14="http://schemas.microsoft.com/office/powerpoint/2010/main" val="2253845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58ED3-D011-0A0A-CF95-E76D2512FA01}"/>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79C0CA2B-57AE-FD85-D202-5D60C71BE8BD}"/>
              </a:ext>
            </a:extLst>
          </p:cNvPr>
          <p:cNvSpPr/>
          <p:nvPr/>
        </p:nvSpPr>
        <p:spPr>
          <a:xfrm>
            <a:off x="0" y="0"/>
            <a:ext cx="12192000" cy="1325563"/>
          </a:xfrm>
          <a:prstGeom prst="rect">
            <a:avLst/>
          </a:prstGeom>
          <a:solidFill>
            <a:srgbClr val="0073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3487B023-FD10-4A4B-06E3-B751AE26B4E0}"/>
              </a:ext>
            </a:extLst>
          </p:cNvPr>
          <p:cNvSpPr>
            <a:spLocks noGrp="1"/>
          </p:cNvSpPr>
          <p:nvPr>
            <p:ph type="title"/>
          </p:nvPr>
        </p:nvSpPr>
        <p:spPr>
          <a:xfrm>
            <a:off x="838200" y="18255"/>
            <a:ext cx="10515600" cy="1325563"/>
          </a:xfrm>
        </p:spPr>
        <p:txBody>
          <a:bodyPr>
            <a:noAutofit/>
          </a:bodyPr>
          <a:lstStyle/>
          <a:p>
            <a:r>
              <a:rPr lang="en-IN" sz="28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Data Transformation &amp; Processing</a:t>
            </a:r>
            <a:endParaRPr lang="en-IN" sz="28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108A511C-1E86-010E-BCB6-EA874EE5B91B}"/>
              </a:ext>
            </a:extLst>
          </p:cNvPr>
          <p:cNvSpPr txBox="1"/>
          <p:nvPr/>
        </p:nvSpPr>
        <p:spPr>
          <a:xfrm>
            <a:off x="4125798" y="6319905"/>
            <a:ext cx="8257881"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Data Flow runtime  for Cases and Deaths file</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3D4146B-DF09-FCAB-699D-81D03EE2B4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2874" y="1748774"/>
            <a:ext cx="9577633" cy="4552876"/>
          </a:xfrm>
          <a:prstGeom prst="rect">
            <a:avLst/>
          </a:prstGeom>
          <a:ln w="6350">
            <a:solidFill>
              <a:schemeClr val="tx1"/>
            </a:solidFill>
          </a:ln>
        </p:spPr>
      </p:pic>
    </p:spTree>
    <p:extLst>
      <p:ext uri="{BB962C8B-B14F-4D97-AF65-F5344CB8AC3E}">
        <p14:creationId xmlns:p14="http://schemas.microsoft.com/office/powerpoint/2010/main" val="3869547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C552DC-738E-F103-1F73-A6B4B7D4C44E}"/>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145026F6-D064-B54F-3A27-1F173A1BD6F8}"/>
              </a:ext>
            </a:extLst>
          </p:cNvPr>
          <p:cNvSpPr/>
          <p:nvPr/>
        </p:nvSpPr>
        <p:spPr>
          <a:xfrm>
            <a:off x="0" y="0"/>
            <a:ext cx="12192000" cy="1325563"/>
          </a:xfrm>
          <a:prstGeom prst="rect">
            <a:avLst/>
          </a:prstGeom>
          <a:solidFill>
            <a:srgbClr val="0073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F2342B58-4B97-2BA1-8133-D77C078F79D6}"/>
              </a:ext>
            </a:extLst>
          </p:cNvPr>
          <p:cNvSpPr>
            <a:spLocks noGrp="1"/>
          </p:cNvSpPr>
          <p:nvPr>
            <p:ph type="title"/>
          </p:nvPr>
        </p:nvSpPr>
        <p:spPr>
          <a:xfrm>
            <a:off x="838200" y="18255"/>
            <a:ext cx="10515600" cy="1325563"/>
          </a:xfrm>
        </p:spPr>
        <p:txBody>
          <a:bodyPr>
            <a:noAutofit/>
          </a:bodyPr>
          <a:lstStyle/>
          <a:p>
            <a:r>
              <a:rPr lang="en-IN" sz="2800" b="1" kern="1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Data Orchestration &amp; Scheduling</a:t>
            </a:r>
            <a:endParaRPr lang="en-IN" sz="28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438DA0E3-98B9-99A2-FEA0-15E335146B35}"/>
              </a:ext>
            </a:extLst>
          </p:cNvPr>
          <p:cNvSpPr txBox="1"/>
          <p:nvPr/>
        </p:nvSpPr>
        <p:spPr>
          <a:xfrm>
            <a:off x="3437642" y="6236607"/>
            <a:ext cx="8257881"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Pipe line to run the Cases and deaths data flow and the runtime </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CDE33EC-77A8-0F45-9929-9031D397D4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212" y="1533715"/>
            <a:ext cx="8927185" cy="4566811"/>
          </a:xfrm>
          <a:prstGeom prst="rect">
            <a:avLst/>
          </a:prstGeom>
          <a:ln w="9525">
            <a:solidFill>
              <a:schemeClr val="tx1"/>
            </a:solidFill>
          </a:ln>
        </p:spPr>
      </p:pic>
    </p:spTree>
    <p:extLst>
      <p:ext uri="{BB962C8B-B14F-4D97-AF65-F5344CB8AC3E}">
        <p14:creationId xmlns:p14="http://schemas.microsoft.com/office/powerpoint/2010/main" val="35609042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2801</TotalTime>
  <Words>879</Words>
  <Application>Microsoft Office PowerPoint</Application>
  <PresentationFormat>Widescreen</PresentationFormat>
  <Paragraphs>105</Paragraphs>
  <Slides>49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Calibri</vt:lpstr>
      <vt:lpstr>Calibri Light</vt:lpstr>
      <vt:lpstr>Times New Roman</vt:lpstr>
      <vt:lpstr>Office Theme</vt:lpstr>
      <vt:lpstr>PowerPoint Presentation</vt:lpstr>
      <vt:lpstr>Implementing a Scalable Data Engineering Solution for COVID-19 Trends Analysis and Prediction using Azure Data Factory</vt:lpstr>
      <vt:lpstr>Objectives</vt:lpstr>
      <vt:lpstr>Data Ingestion &amp; Integration</vt:lpstr>
      <vt:lpstr>Data Ingestion &amp; Integration</vt:lpstr>
      <vt:lpstr>Data Ingestion &amp; Integration</vt:lpstr>
      <vt:lpstr>Data Transformation &amp; Processing</vt:lpstr>
      <vt:lpstr>Data Transformation &amp; Processing</vt:lpstr>
      <vt:lpstr>Data Orchestration &amp; Scheduling</vt:lpstr>
      <vt:lpstr>Data Transformation &amp; Processing</vt:lpstr>
      <vt:lpstr>Data Transformation &amp; Processing</vt:lpstr>
      <vt:lpstr>Data Orchestration &amp; Scheduling</vt:lpstr>
      <vt:lpstr>Data Transformation &amp; Processing</vt:lpstr>
      <vt:lpstr>Data Transformation &amp; Processing</vt:lpstr>
      <vt:lpstr>Data Transformation &amp; Processing</vt:lpstr>
      <vt:lpstr>Data Orchestration &amp; Scheduling</vt:lpstr>
      <vt:lpstr>Monitoring</vt:lpstr>
      <vt:lpstr>CI/CD Integration</vt:lpstr>
      <vt:lpstr>CI/CD Integration</vt:lpstr>
      <vt:lpstr>CI/CD Integration</vt:lpstr>
      <vt:lpstr>CI/CD Integration</vt:lpstr>
      <vt:lpstr>CI/CD Integration</vt:lpstr>
      <vt:lpstr>CI/CD Integration</vt:lpstr>
      <vt:lpstr>CI/CD Integration</vt:lpstr>
      <vt:lpstr>CI/CD Integration</vt:lpstr>
      <vt:lpstr>CI/CD Integration</vt:lpstr>
      <vt:lpstr>CI/CD Integration</vt:lpstr>
      <vt:lpstr>CI/CD Integration</vt:lpstr>
      <vt:lpstr>CI/CD Integration</vt:lpstr>
      <vt:lpstr>CI/CD Integration</vt:lpstr>
      <vt:lpstr>CI/CD Integration</vt:lpstr>
      <vt:lpstr>CI/CD Integration</vt:lpstr>
      <vt:lpstr>CI/CD Integration</vt:lpstr>
      <vt:lpstr>CI/CD Integration</vt:lpstr>
      <vt:lpstr>CI/CD Integration</vt:lpstr>
      <vt:lpstr>CI/CD Integration</vt:lpstr>
      <vt:lpstr>CI/CD Integration</vt:lpstr>
      <vt:lpstr>CI/CD Integration</vt:lpstr>
      <vt:lpstr>CI/CD Integration</vt:lpstr>
      <vt:lpstr>CI/CD Integration</vt:lpstr>
      <vt:lpstr>CI/CD Integration</vt:lpstr>
      <vt:lpstr>CI/CD Integration</vt:lpstr>
      <vt:lpstr>CI/CD Integration</vt:lpstr>
      <vt:lpstr>CI/CD Integration</vt:lpstr>
      <vt:lpstr>CI/CD Integration</vt:lpstr>
      <vt:lpstr>CI/CD Integration</vt:lpstr>
      <vt:lpstr>CI/CD Integration</vt:lpstr>
      <vt:lpstr>CI/CD Integration</vt:lpstr>
      <vt:lpstr>CI/CD Integration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Yuvashri Bhanuprakash</dc:creator>
  <cp:lastModifiedBy>Yuvashri Bhanuprakash</cp:lastModifiedBy>
  <cp:revision>4</cp:revision>
  <dcterms:created xsi:type="dcterms:W3CDTF">2024-10-30T13:09:11Z</dcterms:created>
  <dcterms:modified xsi:type="dcterms:W3CDTF">2024-11-01T11:51:00Z</dcterms:modified>
</cp:coreProperties>
</file>